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313" r:id="rId4"/>
    <p:sldId id="315" r:id="rId5"/>
    <p:sldId id="316" r:id="rId6"/>
    <p:sldId id="312" r:id="rId7"/>
    <p:sldId id="318" r:id="rId8"/>
    <p:sldId id="311" r:id="rId9"/>
    <p:sldId id="325" r:id="rId10"/>
    <p:sldId id="326" r:id="rId11"/>
    <p:sldId id="332" r:id="rId12"/>
    <p:sldId id="328" r:id="rId13"/>
    <p:sldId id="330" r:id="rId14"/>
    <p:sldId id="331" r:id="rId15"/>
    <p:sldId id="333" r:id="rId16"/>
    <p:sldId id="334" r:id="rId17"/>
    <p:sldId id="335" r:id="rId18"/>
    <p:sldId id="336" r:id="rId19"/>
    <p:sldId id="337" r:id="rId20"/>
    <p:sldId id="338" r:id="rId21"/>
    <p:sldId id="339" r:id="rId22"/>
    <p:sldId id="340" r:id="rId23"/>
    <p:sldId id="342" r:id="rId24"/>
    <p:sldId id="329" r:id="rId25"/>
    <p:sldId id="343" r:id="rId26"/>
    <p:sldId id="274" r:id="rId27"/>
    <p:sldId id="276" r:id="rId28"/>
    <p:sldId id="277" r:id="rId29"/>
    <p:sldId id="278" r:id="rId30"/>
    <p:sldId id="344" r:id="rId31"/>
    <p:sldId id="345" r:id="rId32"/>
    <p:sldId id="309" r:id="rId33"/>
    <p:sldId id="279" r:id="rId34"/>
    <p:sldId id="280" r:id="rId35"/>
    <p:sldId id="320" r:id="rId36"/>
    <p:sldId id="281" r:id="rId37"/>
    <p:sldId id="319" r:id="rId38"/>
    <p:sldId id="282" r:id="rId39"/>
    <p:sldId id="283" r:id="rId40"/>
    <p:sldId id="284" r:id="rId41"/>
    <p:sldId id="322" r:id="rId42"/>
    <p:sldId id="285" r:id="rId43"/>
    <p:sldId id="286" r:id="rId44"/>
    <p:sldId id="321" r:id="rId45"/>
    <p:sldId id="287" r:id="rId46"/>
    <p:sldId id="288" r:id="rId47"/>
    <p:sldId id="289" r:id="rId48"/>
    <p:sldId id="290" r:id="rId49"/>
    <p:sldId id="291" r:id="rId50"/>
    <p:sldId id="292" r:id="rId51"/>
    <p:sldId id="293" r:id="rId52"/>
    <p:sldId id="323" r:id="rId53"/>
    <p:sldId id="294" r:id="rId54"/>
    <p:sldId id="295" r:id="rId55"/>
    <p:sldId id="296" r:id="rId56"/>
    <p:sldId id="297" r:id="rId57"/>
    <p:sldId id="324" r:id="rId58"/>
    <p:sldId id="301" r:id="rId59"/>
    <p:sldId id="302" r:id="rId60"/>
    <p:sldId id="308" r:id="rId61"/>
    <p:sldId id="346" r:id="rId62"/>
    <p:sldId id="347" r:id="rId63"/>
    <p:sldId id="348" r:id="rId64"/>
  </p:sldIdLst>
  <p:sldSz cx="12192000" cy="6858000"/>
  <p:notesSz cx="6797675" cy="9926638"/>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7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CA03A84-3E56-4DB7-A908-54A6B67064D8}" type="datetimeFigureOut">
              <a:rPr lang="sk-SK" smtClean="0"/>
              <a:pPr/>
              <a:t>11. 12. 2019</a:t>
            </a:fld>
            <a:endParaRPr lang="sk-SK"/>
          </a:p>
        </p:txBody>
      </p:sp>
      <p:sp>
        <p:nvSpPr>
          <p:cNvPr id="4" name="Zástupný symbol päty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k-SK"/>
          </a:p>
        </p:txBody>
      </p:sp>
      <p:sp>
        <p:nvSpPr>
          <p:cNvPr id="5" name="Zástupný symbol čísla snímky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BCCBA6E-E089-48BB-9363-275BE61FCA5F}" type="slidenum">
              <a:rPr lang="sk-SK" smtClean="0"/>
              <a:pPr/>
              <a:t>‹#›</a:t>
            </a:fld>
            <a:endParaRPr lang="sk-SK"/>
          </a:p>
        </p:txBody>
      </p:sp>
    </p:spTree>
    <p:extLst>
      <p:ext uri="{BB962C8B-B14F-4D97-AF65-F5344CB8AC3E}">
        <p14:creationId xmlns:p14="http://schemas.microsoft.com/office/powerpoint/2010/main" val="279060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6F2892B-AD30-44F6-8843-7E40BA9259D1}" type="datetimeFigureOut">
              <a:rPr lang="sk-SK" smtClean="0"/>
              <a:pPr/>
              <a:t>11. 12. 2019</a:t>
            </a:fld>
            <a:endParaRPr lang="sk-SK"/>
          </a:p>
        </p:txBody>
      </p:sp>
      <p:sp>
        <p:nvSpPr>
          <p:cNvPr id="4" name="Zástupný symbol obrazu snímky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1BFF6E-3E6F-4BA4-9934-D6645DCC9E3B}" type="slidenum">
              <a:rPr lang="sk-SK" smtClean="0"/>
              <a:pPr/>
              <a:t>‹#›</a:t>
            </a:fld>
            <a:endParaRPr lang="sk-SK"/>
          </a:p>
        </p:txBody>
      </p:sp>
    </p:spTree>
    <p:extLst>
      <p:ext uri="{BB962C8B-B14F-4D97-AF65-F5344CB8AC3E}">
        <p14:creationId xmlns:p14="http://schemas.microsoft.com/office/powerpoint/2010/main" val="337632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u.wikipedia.org/wiki/Eur%C3%B3pai_Uni%C3%B3"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hu.wikipedia.org/wiki/Br%C3%BCsszel" TargetMode="External"/><Relationship Id="rId5" Type="http://schemas.openxmlformats.org/officeDocument/2006/relationships/hyperlink" Target="http://hu.wikipedia.org/wiki/Strasbourg" TargetMode="External"/><Relationship Id="rId4" Type="http://schemas.openxmlformats.org/officeDocument/2006/relationships/hyperlink" Target="http://hu.wikipedia.org/wiki/Miniszterek_Tan%C3%A1csa"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hu.wikipedia.org/wiki/Eur%C3%B3pai_Uni%C3%B3"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hu.wikipedia.org/wiki/Br%C3%BCsszel" TargetMode="External"/><Relationship Id="rId5" Type="http://schemas.openxmlformats.org/officeDocument/2006/relationships/hyperlink" Target="http://hu.wikipedia.org/wiki/Strasbourg" TargetMode="External"/><Relationship Id="rId4" Type="http://schemas.openxmlformats.org/officeDocument/2006/relationships/hyperlink" Target="http://hu.wikipedia.org/wiki/Miniszterek_Tan%C3%A1cs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sz="900" smtClean="0">
                <a:latin typeface="Arial" panose="020B0604020202020204" pitchFamily="34" charset="0"/>
                <a:cs typeface="Arial" panose="020B0604020202020204" pitchFamily="34" charset="0"/>
              </a:rPr>
              <a:t>Az </a:t>
            </a:r>
            <a:r>
              <a:rPr lang="hu-HU" altLang="hu-HU" sz="900" b="1" smtClean="0">
                <a:latin typeface="Arial" panose="020B0604020202020204" pitchFamily="34" charset="0"/>
                <a:cs typeface="Arial" panose="020B0604020202020204" pitchFamily="34" charset="0"/>
              </a:rPr>
              <a:t>Európai Parlament</a:t>
            </a:r>
            <a:r>
              <a:rPr lang="hu-HU" altLang="hu-HU" sz="900" smtClean="0">
                <a:latin typeface="Arial" panose="020B0604020202020204" pitchFamily="34" charset="0"/>
                <a:cs typeface="Arial" panose="020B0604020202020204" pitchFamily="34" charset="0"/>
              </a:rPr>
              <a:t> (EP) az </a:t>
            </a:r>
            <a:r>
              <a:rPr lang="hu-HU" altLang="hu-HU" sz="900" smtClean="0">
                <a:latin typeface="Arial" panose="020B0604020202020204" pitchFamily="34" charset="0"/>
                <a:cs typeface="Arial" panose="020B0604020202020204" pitchFamily="34" charset="0"/>
                <a:hlinkClick r:id="rId3" tooltip="Európai Unió"/>
              </a:rPr>
              <a:t>Európai Unió</a:t>
            </a:r>
            <a:r>
              <a:rPr lang="hu-HU" altLang="hu-HU" sz="900" smtClean="0">
                <a:latin typeface="Arial" panose="020B0604020202020204" pitchFamily="34" charset="0"/>
                <a:cs typeface="Arial" panose="020B0604020202020204" pitchFamily="34" charset="0"/>
              </a:rPr>
              <a:t> (EU) parlamentáris testülete, amelyet az EU állampolgárai közvetlenül választanak 5 éves időtartamra. A </a:t>
            </a:r>
            <a:r>
              <a:rPr lang="hu-HU" altLang="hu-HU" sz="900" smtClean="0">
                <a:latin typeface="Arial" panose="020B0604020202020204" pitchFamily="34" charset="0"/>
                <a:cs typeface="Arial" panose="020B0604020202020204" pitchFamily="34" charset="0"/>
                <a:hlinkClick r:id="rId4" tooltip="Miniszterek Tanácsa"/>
              </a:rPr>
              <a:t>Miniszterek Tanácsával</a:t>
            </a:r>
            <a:r>
              <a:rPr lang="hu-HU" altLang="hu-HU" sz="900" smtClean="0">
                <a:latin typeface="Arial" panose="020B0604020202020204" pitchFamily="34" charset="0"/>
                <a:cs typeface="Arial" panose="020B0604020202020204" pitchFamily="34" charset="0"/>
              </a:rPr>
              <a:t> együtt alkotja az EU törvényhozói hatalmi ágát. Hivatalosan a székhelye </a:t>
            </a:r>
            <a:r>
              <a:rPr lang="hu-HU" altLang="hu-HU" sz="900" smtClean="0">
                <a:latin typeface="Arial" panose="020B0604020202020204" pitchFamily="34" charset="0"/>
                <a:cs typeface="Arial" panose="020B0604020202020204" pitchFamily="34" charset="0"/>
                <a:hlinkClick r:id="rId5" tooltip="Strasbourg"/>
              </a:rPr>
              <a:t>Strasbourg</a:t>
            </a:r>
            <a:r>
              <a:rPr lang="hu-HU" altLang="hu-HU" sz="900" smtClean="0">
                <a:latin typeface="Arial" panose="020B0604020202020204" pitchFamily="34" charset="0"/>
                <a:cs typeface="Arial" panose="020B0604020202020204" pitchFamily="34" charset="0"/>
              </a:rPr>
              <a:t>, de </a:t>
            </a:r>
            <a:r>
              <a:rPr lang="hu-HU" altLang="hu-HU" sz="900" smtClean="0">
                <a:latin typeface="Arial" panose="020B0604020202020204" pitchFamily="34" charset="0"/>
                <a:cs typeface="Arial" panose="020B0604020202020204" pitchFamily="34" charset="0"/>
                <a:hlinkClick r:id="rId6" tooltip="Brüsszel"/>
              </a:rPr>
              <a:t>Brüsszelben</a:t>
            </a:r>
            <a:r>
              <a:rPr lang="hu-HU" altLang="hu-HU" sz="900" smtClean="0">
                <a:latin typeface="Arial" panose="020B0604020202020204" pitchFamily="34" charset="0"/>
                <a:cs typeface="Arial" panose="020B0604020202020204" pitchFamily="34" charset="0"/>
              </a:rPr>
              <a:t> is ülésezik.</a:t>
            </a:r>
            <a:endParaRPr lang="sk-SK" altLang="hu-HU" sz="900" smtClean="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9597B80-7971-40C8-9BAE-F56ADCC8B695}" type="slidenum">
              <a:rPr lang="sk-SK" altLang="hu-HU" smtClean="0"/>
              <a:pPr>
                <a:spcBef>
                  <a:spcPct val="0"/>
                </a:spcBef>
              </a:pPr>
              <a:t>27</a:t>
            </a:fld>
            <a:endParaRPr lang="sk-SK" altLang="hu-HU" smtClean="0"/>
          </a:p>
        </p:txBody>
      </p:sp>
    </p:spTree>
    <p:extLst>
      <p:ext uri="{BB962C8B-B14F-4D97-AF65-F5344CB8AC3E}">
        <p14:creationId xmlns:p14="http://schemas.microsoft.com/office/powerpoint/2010/main" val="243829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sz="900" smtClean="0">
                <a:latin typeface="Arial" panose="020B0604020202020204" pitchFamily="34" charset="0"/>
                <a:cs typeface="Arial" panose="020B0604020202020204" pitchFamily="34" charset="0"/>
              </a:rPr>
              <a:t>Az </a:t>
            </a:r>
            <a:r>
              <a:rPr lang="hu-HU" altLang="hu-HU" sz="900" b="1" smtClean="0">
                <a:latin typeface="Arial" panose="020B0604020202020204" pitchFamily="34" charset="0"/>
                <a:cs typeface="Arial" panose="020B0604020202020204" pitchFamily="34" charset="0"/>
              </a:rPr>
              <a:t>Európai Parlament</a:t>
            </a:r>
            <a:r>
              <a:rPr lang="hu-HU" altLang="hu-HU" sz="900" smtClean="0">
                <a:latin typeface="Arial" panose="020B0604020202020204" pitchFamily="34" charset="0"/>
                <a:cs typeface="Arial" panose="020B0604020202020204" pitchFamily="34" charset="0"/>
              </a:rPr>
              <a:t> (EP) az </a:t>
            </a:r>
            <a:r>
              <a:rPr lang="hu-HU" altLang="hu-HU" sz="900" smtClean="0">
                <a:latin typeface="Arial" panose="020B0604020202020204" pitchFamily="34" charset="0"/>
                <a:cs typeface="Arial" panose="020B0604020202020204" pitchFamily="34" charset="0"/>
                <a:hlinkClick r:id="rId3" tooltip="Európai Unió"/>
              </a:rPr>
              <a:t>Európai Unió</a:t>
            </a:r>
            <a:r>
              <a:rPr lang="hu-HU" altLang="hu-HU" sz="900" smtClean="0">
                <a:latin typeface="Arial" panose="020B0604020202020204" pitchFamily="34" charset="0"/>
                <a:cs typeface="Arial" panose="020B0604020202020204" pitchFamily="34" charset="0"/>
              </a:rPr>
              <a:t> (EU) parlamentáris testülete, amelyet az EU állampolgárai közvetlenül választanak 5 éves időtartamra. A </a:t>
            </a:r>
            <a:r>
              <a:rPr lang="hu-HU" altLang="hu-HU" sz="900" smtClean="0">
                <a:latin typeface="Arial" panose="020B0604020202020204" pitchFamily="34" charset="0"/>
                <a:cs typeface="Arial" panose="020B0604020202020204" pitchFamily="34" charset="0"/>
                <a:hlinkClick r:id="rId4" tooltip="Miniszterek Tanácsa"/>
              </a:rPr>
              <a:t>Miniszterek Tanácsával</a:t>
            </a:r>
            <a:r>
              <a:rPr lang="hu-HU" altLang="hu-HU" sz="900" smtClean="0">
                <a:latin typeface="Arial" panose="020B0604020202020204" pitchFamily="34" charset="0"/>
                <a:cs typeface="Arial" panose="020B0604020202020204" pitchFamily="34" charset="0"/>
              </a:rPr>
              <a:t> együtt alkotja az EU törvényhozói hatalmi ágát. Hivatalosan a székhelye </a:t>
            </a:r>
            <a:r>
              <a:rPr lang="hu-HU" altLang="hu-HU" sz="900" smtClean="0">
                <a:latin typeface="Arial" panose="020B0604020202020204" pitchFamily="34" charset="0"/>
                <a:cs typeface="Arial" panose="020B0604020202020204" pitchFamily="34" charset="0"/>
                <a:hlinkClick r:id="rId5" tooltip="Strasbourg"/>
              </a:rPr>
              <a:t>Strasbourg</a:t>
            </a:r>
            <a:r>
              <a:rPr lang="hu-HU" altLang="hu-HU" sz="900" smtClean="0">
                <a:latin typeface="Arial" panose="020B0604020202020204" pitchFamily="34" charset="0"/>
                <a:cs typeface="Arial" panose="020B0604020202020204" pitchFamily="34" charset="0"/>
              </a:rPr>
              <a:t>, de </a:t>
            </a:r>
            <a:r>
              <a:rPr lang="hu-HU" altLang="hu-HU" sz="900" smtClean="0">
                <a:latin typeface="Arial" panose="020B0604020202020204" pitchFamily="34" charset="0"/>
                <a:cs typeface="Arial" panose="020B0604020202020204" pitchFamily="34" charset="0"/>
                <a:hlinkClick r:id="rId6" tooltip="Brüsszel"/>
              </a:rPr>
              <a:t>Brüsszelben</a:t>
            </a:r>
            <a:r>
              <a:rPr lang="hu-HU" altLang="hu-HU" sz="900" smtClean="0">
                <a:latin typeface="Arial" panose="020B0604020202020204" pitchFamily="34" charset="0"/>
                <a:cs typeface="Arial" panose="020B0604020202020204" pitchFamily="34" charset="0"/>
              </a:rPr>
              <a:t> is ülésezik.</a:t>
            </a:r>
            <a:endParaRPr lang="sk-SK" altLang="hu-HU" sz="900" smtClean="0">
              <a:latin typeface="Arial" panose="020B0604020202020204" pitchFamily="34" charset="0"/>
              <a:cs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7E56A3-4912-4C73-9F63-4BCFBB327057}" type="slidenum">
              <a:rPr lang="sk-SK" altLang="hu-HU" smtClean="0"/>
              <a:pPr>
                <a:spcBef>
                  <a:spcPct val="0"/>
                </a:spcBef>
              </a:pPr>
              <a:t>29</a:t>
            </a:fld>
            <a:endParaRPr lang="sk-SK" altLang="hu-HU" smtClean="0"/>
          </a:p>
        </p:txBody>
      </p:sp>
    </p:spTree>
    <p:extLst>
      <p:ext uri="{BB962C8B-B14F-4D97-AF65-F5344CB8AC3E}">
        <p14:creationId xmlns:p14="http://schemas.microsoft.com/office/powerpoint/2010/main" val="298230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374219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279194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109879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09600" y="274639"/>
            <a:ext cx="109728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Zástupný symbol dátumu 3"/>
          <p:cNvSpPr>
            <a:spLocks noGrp="1"/>
          </p:cNvSpPr>
          <p:nvPr>
            <p:ph type="dt" sz="half" idx="10"/>
          </p:nvPr>
        </p:nvSpPr>
        <p:spPr/>
        <p:txBody>
          <a:bodyPr/>
          <a:lstStyle>
            <a:lvl1pPr>
              <a:defRPr/>
            </a:lvl1pPr>
          </a:lstStyle>
          <a:p>
            <a:pPr>
              <a:defRPr/>
            </a:pPr>
            <a:fld id="{431486E2-EAB9-4C13-9F96-33D8137C8516}" type="datetimeFigureOut">
              <a:rPr lang="hu-HU"/>
              <a:pPr>
                <a:defRPr/>
              </a:pPr>
              <a:t>2019. 12. 11.</a:t>
            </a:fld>
            <a:endParaRPr lang="hu-HU"/>
          </a:p>
        </p:txBody>
      </p:sp>
      <p:sp>
        <p:nvSpPr>
          <p:cNvPr id="4" name="Zástupný symbol päty 4"/>
          <p:cNvSpPr>
            <a:spLocks noGrp="1"/>
          </p:cNvSpPr>
          <p:nvPr>
            <p:ph type="ftr" sz="quarter" idx="11"/>
          </p:nvPr>
        </p:nvSpPr>
        <p:spPr/>
        <p:txBody>
          <a:bodyPr/>
          <a:lstStyle>
            <a:lvl1pPr>
              <a:defRPr/>
            </a:lvl1pPr>
          </a:lstStyle>
          <a:p>
            <a:pPr>
              <a:defRPr/>
            </a:pPr>
            <a:endParaRPr lang="hu-HU"/>
          </a:p>
        </p:txBody>
      </p:sp>
      <p:sp>
        <p:nvSpPr>
          <p:cNvPr id="5" name="Zástupný symbol čísla snímky 5"/>
          <p:cNvSpPr>
            <a:spLocks noGrp="1"/>
          </p:cNvSpPr>
          <p:nvPr>
            <p:ph type="sldNum" sz="quarter" idx="12"/>
          </p:nvPr>
        </p:nvSpPr>
        <p:spPr/>
        <p:txBody>
          <a:bodyPr/>
          <a:lstStyle>
            <a:lvl1pPr>
              <a:defRPr/>
            </a:lvl1pPr>
          </a:lstStyle>
          <a:p>
            <a:pPr>
              <a:defRPr/>
            </a:pPr>
            <a:fld id="{CCF6C410-7717-4B90-B123-A0554F7D9684}" type="slidenum">
              <a:rPr lang="hu-HU"/>
              <a:pPr>
                <a:defRPr/>
              </a:pPr>
              <a:t>‹#›</a:t>
            </a:fld>
            <a:endParaRPr lang="hu-HU"/>
          </a:p>
        </p:txBody>
      </p:sp>
    </p:spTree>
    <p:extLst>
      <p:ext uri="{BB962C8B-B14F-4D97-AF65-F5344CB8AC3E}">
        <p14:creationId xmlns:p14="http://schemas.microsoft.com/office/powerpoint/2010/main" val="242363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386386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27863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135778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2684503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6548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353540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137485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24F8BD39-EC39-4BEA-8C9F-8B0FF520E262}" type="datetimeFigureOut">
              <a:rPr lang="sk-SK" smtClean="0"/>
              <a:pPr/>
              <a:t>11. 12. 2019</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E7268753-E84E-4D45-9330-2271E878FC51}" type="slidenum">
              <a:rPr lang="sk-SK" smtClean="0"/>
              <a:pPr/>
              <a:t>‹#›</a:t>
            </a:fld>
            <a:endParaRPr lang="sk-SK"/>
          </a:p>
        </p:txBody>
      </p:sp>
    </p:spTree>
    <p:extLst>
      <p:ext uri="{BB962C8B-B14F-4D97-AF65-F5344CB8AC3E}">
        <p14:creationId xmlns:p14="http://schemas.microsoft.com/office/powerpoint/2010/main" val="158846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8BD39-EC39-4BEA-8C9F-8B0FF520E262}" type="datetimeFigureOut">
              <a:rPr lang="sk-SK" smtClean="0"/>
              <a:pPr/>
              <a:t>11. 12. 2019</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68753-E84E-4D45-9330-2271E878FC51}" type="slidenum">
              <a:rPr lang="sk-SK" smtClean="0"/>
              <a:pPr/>
              <a:t>‹#›</a:t>
            </a:fld>
            <a:endParaRPr lang="sk-SK"/>
          </a:p>
        </p:txBody>
      </p:sp>
    </p:spTree>
    <p:extLst>
      <p:ext uri="{BB962C8B-B14F-4D97-AF65-F5344CB8AC3E}">
        <p14:creationId xmlns:p14="http://schemas.microsoft.com/office/powerpoint/2010/main" val="1113478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cas.sk/galeria/399300/pre-lubostny-romanik-menia-ucebnice-pre-prvakov-kto-si-odskace-slabikarove-fiasko-za-100-tisic-eur?foto=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fphil.uniba.sk/uploads/media/lanstyak_2016_jazykove-ideologie_27.01.2016.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uips.sk/sub/uips.sk/images/PKvs/z245_2008.pdf" TargetMode="External"/><Relationship Id="rId2" Type="http://schemas.openxmlformats.org/officeDocument/2006/relationships/hyperlink" Target="http://www.cas.sk/" TargetMode="External"/><Relationship Id="rId1" Type="http://schemas.openxmlformats.org/officeDocument/2006/relationships/slideLayout" Target="../slideLayouts/slideLayout2.xml"/><Relationship Id="rId5" Type="http://schemas.openxmlformats.org/officeDocument/2006/relationships/hyperlink" Target="http://www.academia.edu/1815462/Az_ideol%C3%B3gia_fogalma" TargetMode="External"/><Relationship Id="rId4" Type="http://schemas.openxmlformats.org/officeDocument/2006/relationships/hyperlink" Target="http://antiskola.eu/hu/beszamolo-beszamolok-puskak/23251-az-ideologia-fogalma"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622738" y="1858963"/>
            <a:ext cx="9045262" cy="1839778"/>
          </a:xfrm>
        </p:spPr>
        <p:txBody>
          <a:bodyPr>
            <a:noAutofit/>
          </a:bodyPr>
          <a:lstStyle/>
          <a:p>
            <a:r>
              <a:rPr lang="sk-SK" sz="4800" b="1" dirty="0"/>
              <a:t>9</a:t>
            </a:r>
            <a:r>
              <a:rPr lang="hu-HU" sz="4800" b="1" dirty="0" smtClean="0"/>
              <a:t>. </a:t>
            </a:r>
            <a:br>
              <a:rPr lang="hu-HU" sz="4800" b="1" dirty="0" smtClean="0"/>
            </a:br>
            <a:r>
              <a:rPr lang="hu-HU" sz="4800" b="1" dirty="0" err="1" smtClean="0"/>
              <a:t>Jazyk</a:t>
            </a:r>
            <a:r>
              <a:rPr lang="hu-HU" sz="4800" b="1" dirty="0" smtClean="0"/>
              <a:t> </a:t>
            </a:r>
            <a:r>
              <a:rPr lang="hu-HU" sz="4800" b="1" dirty="0"/>
              <a:t>a </a:t>
            </a:r>
            <a:r>
              <a:rPr lang="hu-HU" sz="4800" b="1" dirty="0" err="1"/>
              <a:t>edukácia</a:t>
            </a:r>
            <a:r>
              <a:rPr lang="hu-HU" sz="4800" b="1" dirty="0"/>
              <a:t> </a:t>
            </a:r>
            <a:r>
              <a:rPr lang="hu-HU" sz="4800" b="1" dirty="0" err="1"/>
              <a:t>so</a:t>
            </a:r>
            <a:r>
              <a:rPr lang="hu-HU" sz="4800" b="1" dirty="0"/>
              <a:t> </a:t>
            </a:r>
            <a:r>
              <a:rPr lang="hu-HU" sz="4800" b="1" dirty="0" err="1"/>
              <a:t>zameraním</a:t>
            </a:r>
            <a:r>
              <a:rPr lang="hu-HU" sz="4800" b="1" dirty="0"/>
              <a:t> na </a:t>
            </a:r>
            <a:r>
              <a:rPr lang="hu-HU" sz="4800" b="1" dirty="0" err="1" smtClean="0"/>
              <a:t>viacjazyčnosť</a:t>
            </a:r>
            <a:endParaRPr lang="sk-SK" sz="4800" dirty="0"/>
          </a:p>
        </p:txBody>
      </p:sp>
      <p:sp>
        <p:nvSpPr>
          <p:cNvPr id="4" name="Rectangle 3"/>
          <p:cNvSpPr txBox="1">
            <a:spLocks noGrp="1" noChangeArrowheads="1"/>
          </p:cNvSpPr>
          <p:nvPr>
            <p:ph type="subTitle" idx="1"/>
          </p:nvPr>
        </p:nvSpPr>
        <p:spPr>
          <a:xfrm>
            <a:off x="1622738" y="3851142"/>
            <a:ext cx="9045262" cy="191895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endParaRPr lang="cs-CZ" altLang="hu-HU" sz="1200" dirty="0" smtClean="0"/>
          </a:p>
          <a:p>
            <a:r>
              <a:rPr lang="sk-SK" altLang="sk-SK" b="1" dirty="0" smtClean="0"/>
              <a:t>Vysokoškolské učebné materiály </a:t>
            </a:r>
            <a:endParaRPr lang="en-US" altLang="sk-SK" dirty="0" smtClean="0"/>
          </a:p>
          <a:p>
            <a:r>
              <a:rPr lang="sk-SK" altLang="sk-SK" b="1" i="1" dirty="0" smtClean="0"/>
              <a:t>Sociolingvistika v slovensko-maďarskom kontexte</a:t>
            </a:r>
          </a:p>
          <a:p>
            <a:r>
              <a:rPr lang="sk-SK" sz="2000" dirty="0" smtClean="0"/>
              <a:t>KEGA 001UJS-4/2018</a:t>
            </a:r>
          </a:p>
          <a:p>
            <a:r>
              <a:rPr lang="sk-SK" altLang="sk-SK" sz="2000" dirty="0" smtClean="0"/>
              <a:t>Pedagogická fakulta Univerzity J. </a:t>
            </a:r>
            <a:r>
              <a:rPr lang="sk-SK" altLang="sk-SK" sz="2000" dirty="0" err="1" smtClean="0"/>
              <a:t>Selyeho</a:t>
            </a:r>
            <a:endParaRPr lang="en-US" altLang="sk-SK" sz="2000" dirty="0" smtClean="0"/>
          </a:p>
          <a:p>
            <a:pPr>
              <a:lnSpc>
                <a:spcPct val="80000"/>
              </a:lnSpc>
            </a:pPr>
            <a:endParaRPr lang="hu-HU" altLang="hu-HU" sz="1200" dirty="0" smtClean="0"/>
          </a:p>
          <a:p>
            <a:pPr>
              <a:lnSpc>
                <a:spcPct val="80000"/>
              </a:lnSpc>
            </a:pPr>
            <a:endParaRPr lang="cs-CZ" altLang="hu-HU" sz="1200" dirty="0" smtClean="0"/>
          </a:p>
          <a:p>
            <a:pPr>
              <a:lnSpc>
                <a:spcPct val="80000"/>
              </a:lnSpc>
            </a:pPr>
            <a:endParaRPr lang="hu-HU" altLang="hu-HU" sz="1200" dirty="0"/>
          </a:p>
        </p:txBody>
      </p:sp>
      <p:sp>
        <p:nvSpPr>
          <p:cNvPr id="5" name="Podnadpis 2"/>
          <p:cNvSpPr txBox="1">
            <a:spLocks/>
          </p:cNvSpPr>
          <p:nvPr/>
        </p:nvSpPr>
        <p:spPr>
          <a:xfrm>
            <a:off x="7459609" y="5901390"/>
            <a:ext cx="4009623" cy="462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000" dirty="0" smtClean="0"/>
              <a:t>Szabolcs Simon, PhD.</a:t>
            </a:r>
            <a:endParaRPr lang="hu-HU" sz="2000" dirty="0"/>
          </a:p>
        </p:txBody>
      </p:sp>
      <p:pic>
        <p:nvPicPr>
          <p:cNvPr id="6" name="Obrázok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924455"/>
            <a:ext cx="317500" cy="476250"/>
          </a:xfrm>
          <a:prstGeom prst="rect">
            <a:avLst/>
          </a:prstGeom>
          <a:solidFill>
            <a:srgbClr val="FFFFFF">
              <a:alpha val="0"/>
            </a:srgbClr>
          </a:solidFill>
          <a:ln>
            <a:noFill/>
          </a:ln>
        </p:spPr>
      </p:pic>
    </p:spTree>
    <p:extLst>
      <p:ext uri="{BB962C8B-B14F-4D97-AF65-F5344CB8AC3E}">
        <p14:creationId xmlns:p14="http://schemas.microsoft.com/office/powerpoint/2010/main" val="299560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660400"/>
            <a:ext cx="10515600" cy="5516563"/>
          </a:xfrm>
        </p:spPr>
        <p:txBody>
          <a:bodyPr>
            <a:normAutofit/>
          </a:bodyPr>
          <a:lstStyle/>
          <a:p>
            <a:pPr>
              <a:lnSpc>
                <a:spcPct val="100000"/>
              </a:lnSpc>
            </a:pPr>
            <a:r>
              <a:rPr lang="sk-SK" sz="2400" dirty="0"/>
              <a:t>Z vertikálneho hľadiska je slovenský jazyk prítomný na všetkých stupňoch školstva: v materských školách, na základných (všeobecných) školách, gymnáziách, stredných odborných školách a vysokých školách, resp. univerzitách</a:t>
            </a:r>
            <a:r>
              <a:rPr lang="sk-SK" sz="2400" dirty="0" smtClean="0"/>
              <a:t>.</a:t>
            </a:r>
          </a:p>
          <a:p>
            <a:pPr>
              <a:lnSpc>
                <a:spcPct val="100000"/>
              </a:lnSpc>
            </a:pPr>
            <a:r>
              <a:rPr lang="sk-SK" sz="2400" dirty="0"/>
              <a:t>Existujú integrované inštitúcie v Budapešti a v </a:t>
            </a:r>
            <a:r>
              <a:rPr lang="sk-SK" sz="2400" dirty="0" err="1"/>
              <a:t>Békešskej</a:t>
            </a:r>
            <a:r>
              <a:rPr lang="sk-SK" sz="2400" dirty="0"/>
              <a:t> Čabe, kde študujú žiaci od škôlky až po maturity. V tomto výskume sme sa zaoberali predovšetkým 12 triedami verejného školstva, dotýkame sa aj témy materských škôl a podáme pohľad aj na vysoké školstvo. </a:t>
            </a:r>
            <a:endParaRPr lang="sk-SK" sz="2400" dirty="0" smtClean="0"/>
          </a:p>
          <a:p>
            <a:pPr>
              <a:lnSpc>
                <a:spcPct val="100000"/>
              </a:lnSpc>
            </a:pPr>
            <a:r>
              <a:rPr lang="sk-SK" sz="2400" dirty="0"/>
              <a:t>Horizontálne členenie slovenského školstva v Maďarsku je takéto: školy sa členia na dva hlavné typy, a to kde sa vyučuje slovenčina ako predmet a na tzv. dvojjazyčné školy, kde je cieľom vyučovať niektoré predmety po slovensky (väčšinou spev, dejepis, zemepis, slovenskú vzdelanosť; podľa kapacity učiteľského zboru, ale vždy humanitné predmety). Taká škola, kde je cieľom slovenská jednojazyčnosť, je len jedna, v Budapešti.</a:t>
            </a:r>
            <a:endParaRPr lang="hu-HU" sz="2400" dirty="0"/>
          </a:p>
          <a:p>
            <a:pPr marL="0" indent="0">
              <a:lnSpc>
                <a:spcPct val="100000"/>
              </a:lnSpc>
              <a:buNone/>
            </a:pPr>
            <a:endParaRPr lang="hu-HU" sz="2400" dirty="0"/>
          </a:p>
        </p:txBody>
      </p:sp>
    </p:spTree>
    <p:extLst>
      <p:ext uri="{BB962C8B-B14F-4D97-AF65-F5344CB8AC3E}">
        <p14:creationId xmlns:p14="http://schemas.microsoft.com/office/powerpoint/2010/main" val="734915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ľka 1"/>
          <p:cNvGraphicFramePr>
            <a:graphicFrameLocks noGrp="1"/>
          </p:cNvGraphicFramePr>
          <p:nvPr>
            <p:extLst>
              <p:ext uri="{D42A27DB-BD31-4B8C-83A1-F6EECF244321}">
                <p14:modId xmlns:p14="http://schemas.microsoft.com/office/powerpoint/2010/main" val="397432299"/>
              </p:ext>
            </p:extLst>
          </p:nvPr>
        </p:nvGraphicFramePr>
        <p:xfrm>
          <a:off x="1184855" y="1931831"/>
          <a:ext cx="9865217" cy="4378814"/>
        </p:xfrm>
        <a:graphic>
          <a:graphicData uri="http://schemas.openxmlformats.org/drawingml/2006/table">
            <a:tbl>
              <a:tblPr>
                <a:tableStyleId>{5C22544A-7EE6-4342-B048-85BDC9FD1C3A}</a:tableStyleId>
              </a:tblPr>
              <a:tblGrid>
                <a:gridCol w="3930233"/>
                <a:gridCol w="385528"/>
                <a:gridCol w="385528"/>
                <a:gridCol w="385528"/>
                <a:gridCol w="385528"/>
                <a:gridCol w="385528"/>
                <a:gridCol w="385528"/>
                <a:gridCol w="385528"/>
                <a:gridCol w="385528"/>
                <a:gridCol w="385528"/>
                <a:gridCol w="578291"/>
                <a:gridCol w="578291"/>
                <a:gridCol w="1308650"/>
              </a:tblGrid>
              <a:tr h="398074">
                <a:tc>
                  <a:txBody>
                    <a:bodyPr/>
                    <a:lstStyle/>
                    <a:p>
                      <a:pPr>
                        <a:spcAft>
                          <a:spcPts val="0"/>
                        </a:spcAft>
                      </a:pPr>
                      <a:r>
                        <a:rPr lang="sk-SK" sz="1800">
                          <a:effectLst/>
                        </a:rPr>
                        <a:t>Predmety</a:t>
                      </a:r>
                      <a:endParaRPr lang="hu-HU" sz="1800">
                        <a:effectLst/>
                        <a:latin typeface="Times New Roman" panose="02020603050405020304" pitchFamily="18" charset="0"/>
                        <a:ea typeface="Times New Roman" panose="02020603050405020304" pitchFamily="18" charset="0"/>
                      </a:endParaRPr>
                    </a:p>
                  </a:txBody>
                  <a:tcPr marL="44450" marR="44450" marT="0" marB="0"/>
                </a:tc>
                <a:tc gridSpan="12">
                  <a:txBody>
                    <a:bodyPr/>
                    <a:lstStyle/>
                    <a:p>
                      <a:pPr indent="44450">
                        <a:spcAft>
                          <a:spcPts val="0"/>
                        </a:spcAft>
                      </a:pPr>
                      <a:r>
                        <a:rPr lang="sk-SK" sz="1800" dirty="0">
                          <a:effectLst/>
                        </a:rPr>
                        <a:t>Ročníky</a:t>
                      </a:r>
                      <a:endParaRPr lang="hu-HU" sz="1800" dirty="0">
                        <a:effectLst/>
                        <a:latin typeface="Times New Roman" panose="02020603050405020304" pitchFamily="18" charset="0"/>
                        <a:ea typeface="Times New Roman" panose="02020603050405020304" pitchFamily="18" charset="0"/>
                      </a:endParaRPr>
                    </a:p>
                  </a:txBody>
                  <a:tcPr marL="44450" marR="44450" marT="0" marB="0"/>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tc>
              </a:tr>
              <a:tr h="398074">
                <a:tc>
                  <a:txBody>
                    <a:bodyPr/>
                    <a:lstStyle/>
                    <a:p>
                      <a:pPr>
                        <a:spcAft>
                          <a:spcPts val="0"/>
                        </a:spcAft>
                      </a:pPr>
                      <a:r>
                        <a:rPr lang="sk-SK" sz="1800">
                          <a:effectLst/>
                        </a:rPr>
                        <a:t> </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1.</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2.</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3.</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4.</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5.</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6.</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7.</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8.</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9.</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10.</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a:effectLst/>
                        </a:rPr>
                        <a:t>11.</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800" dirty="0">
                          <a:effectLst/>
                        </a:rPr>
                        <a:t>12.</a:t>
                      </a:r>
                      <a:endParaRPr lang="hu-HU" sz="1800" dirty="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Spev – hudba</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Technika</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Vizuálna kultúra</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Prírodoveda</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Slovenská vzdelanosť</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Dejepis</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Zemepis</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 </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a:effectLst/>
                        </a:rPr>
                        <a:t>Telesná výchova</a:t>
                      </a:r>
                      <a:endParaRPr lang="hu-HU"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r>
              <a:tr h="398074">
                <a:tc>
                  <a:txBody>
                    <a:bodyPr/>
                    <a:lstStyle/>
                    <a:p>
                      <a:pPr>
                        <a:spcAft>
                          <a:spcPts val="0"/>
                        </a:spcAft>
                      </a:pPr>
                      <a:r>
                        <a:rPr lang="sk-SK" sz="1800" dirty="0">
                          <a:effectLst/>
                        </a:rPr>
                        <a:t>Slovenský jazyk a literatúra</a:t>
                      </a:r>
                      <a:endParaRPr lang="hu-HU" sz="18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a:effectLst/>
                        </a:rPr>
                        <a:t>x</a:t>
                      </a:r>
                      <a:endParaRPr lang="hu-HU"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sk-SK" sz="1000" dirty="0">
                          <a:effectLst/>
                        </a:rPr>
                        <a:t>X</a:t>
                      </a:r>
                      <a:endParaRPr lang="hu-HU" sz="1000" dirty="0">
                        <a:effectLst/>
                        <a:latin typeface="Times New Roman" panose="02020603050405020304" pitchFamily="18" charset="0"/>
                        <a:ea typeface="Times New Roman" panose="02020603050405020304" pitchFamily="18" charset="0"/>
                      </a:endParaRPr>
                    </a:p>
                  </a:txBody>
                  <a:tcPr marL="44450" marR="44450" marT="0" marB="0"/>
                </a:tc>
              </a:tr>
            </a:tbl>
          </a:graphicData>
        </a:graphic>
      </p:graphicFrame>
      <p:sp>
        <p:nvSpPr>
          <p:cNvPr id="3" name="Nadpis 2"/>
          <p:cNvSpPr>
            <a:spLocks noGrp="1"/>
          </p:cNvSpPr>
          <p:nvPr>
            <p:ph type="title"/>
          </p:nvPr>
        </p:nvSpPr>
        <p:spPr/>
        <p:txBody>
          <a:bodyPr>
            <a:normAutofit/>
          </a:bodyPr>
          <a:lstStyle/>
          <a:p>
            <a:r>
              <a:rPr lang="sk-SK" sz="4000" b="1" dirty="0">
                <a:latin typeface="+mn-lt"/>
              </a:rPr>
              <a:t>Predmety s vyučovacím jazykom slovenským </a:t>
            </a:r>
            <a:r>
              <a:rPr lang="sk-SK" sz="4000" b="1" dirty="0" smtClean="0">
                <a:latin typeface="+mn-lt"/>
              </a:rPr>
              <a:t/>
            </a:r>
            <a:br>
              <a:rPr lang="sk-SK" sz="4000" b="1" dirty="0" smtClean="0">
                <a:latin typeface="+mn-lt"/>
              </a:rPr>
            </a:br>
            <a:r>
              <a:rPr lang="sk-SK" sz="4000" b="1" dirty="0" smtClean="0">
                <a:latin typeface="+mn-lt"/>
              </a:rPr>
              <a:t>v </a:t>
            </a:r>
            <a:r>
              <a:rPr lang="sk-SK" sz="4000" b="1" dirty="0" err="1" smtClean="0">
                <a:latin typeface="+mn-lt"/>
              </a:rPr>
              <a:t>Békešskej</a:t>
            </a:r>
            <a:r>
              <a:rPr lang="sk-SK" sz="4000" b="1" dirty="0" smtClean="0">
                <a:latin typeface="+mn-lt"/>
              </a:rPr>
              <a:t> Čabe</a:t>
            </a:r>
            <a:endParaRPr lang="hu-HU" sz="4000" b="1" dirty="0">
              <a:latin typeface="+mn-lt"/>
            </a:endParaRPr>
          </a:p>
        </p:txBody>
      </p:sp>
      <p:sp>
        <p:nvSpPr>
          <p:cNvPr id="4" name="Zástupný symbol obsahu 3"/>
          <p:cNvSpPr>
            <a:spLocks noGrp="1"/>
          </p:cNvSpPr>
          <p:nvPr>
            <p:ph idx="1"/>
          </p:nvPr>
        </p:nvSpPr>
        <p:spPr/>
        <p:txBody>
          <a:bodyPr/>
          <a:lstStyle/>
          <a:p>
            <a:pPr marL="0" indent="0">
              <a:buNone/>
            </a:pPr>
            <a:r>
              <a:rPr lang="hu-HU" dirty="0" smtClean="0"/>
              <a:t> </a:t>
            </a:r>
            <a:endParaRPr lang="hu-HU" dirty="0"/>
          </a:p>
        </p:txBody>
      </p:sp>
    </p:spTree>
    <p:extLst>
      <p:ext uri="{BB962C8B-B14F-4D97-AF65-F5344CB8AC3E}">
        <p14:creationId xmlns:p14="http://schemas.microsoft.com/office/powerpoint/2010/main" val="206233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63059"/>
            <a:ext cx="10515600" cy="964142"/>
          </a:xfrm>
        </p:spPr>
        <p:txBody>
          <a:bodyPr>
            <a:normAutofit/>
          </a:bodyPr>
          <a:lstStyle/>
          <a:p>
            <a:r>
              <a:rPr lang="sk-SK" sz="4000" b="1" dirty="0">
                <a:latin typeface="+mn-lt"/>
              </a:rPr>
              <a:t>1. Podmienky vyučovania </a:t>
            </a:r>
            <a:r>
              <a:rPr lang="sk-SK" sz="4000" b="1" dirty="0" smtClean="0">
                <a:latin typeface="+mn-lt"/>
              </a:rPr>
              <a:t>slovenčiny</a:t>
            </a:r>
            <a:endParaRPr lang="hu-HU" sz="4000" b="1" dirty="0">
              <a:latin typeface="+mn-lt"/>
            </a:endParaRPr>
          </a:p>
        </p:txBody>
      </p:sp>
      <p:sp>
        <p:nvSpPr>
          <p:cNvPr id="3" name="Zástupný symbol obsahu 2"/>
          <p:cNvSpPr>
            <a:spLocks noGrp="1"/>
          </p:cNvSpPr>
          <p:nvPr>
            <p:ph idx="1"/>
          </p:nvPr>
        </p:nvSpPr>
        <p:spPr/>
        <p:txBody>
          <a:bodyPr>
            <a:normAutofit/>
          </a:bodyPr>
          <a:lstStyle/>
          <a:p>
            <a:r>
              <a:rPr lang="sk-SK" sz="2400" dirty="0" smtClean="0"/>
              <a:t>Ktoré </a:t>
            </a:r>
            <a:r>
              <a:rPr lang="sk-SK" sz="2400" dirty="0"/>
              <a:t>predmety sa vyučujú po slovensky? V koľkých triedach sa učia po slovensky? Koľko pedagógov a s akou kvalifikáciou vyučuje? Z akých kníh a učebných pomôcok? Je učebňa alebo </a:t>
            </a:r>
            <a:r>
              <a:rPr lang="sk-SK" sz="2400" dirty="0" smtClean="0"/>
              <a:t>jazykové laboratórium </a:t>
            </a:r>
            <a:r>
              <a:rPr lang="sk-SK" sz="2400" dirty="0"/>
              <a:t>slovenčiny</a:t>
            </a:r>
            <a:r>
              <a:rPr lang="sk-SK" sz="2400" dirty="0" smtClean="0"/>
              <a:t>?</a:t>
            </a:r>
          </a:p>
          <a:p>
            <a:r>
              <a:rPr lang="sk-SK" sz="2400" dirty="0"/>
              <a:t>Na základných školách je slovenčina vyučovacím jazykom niektorých predmetov v Budapešti, Novom Meste pod Šiatrom, </a:t>
            </a:r>
            <a:r>
              <a:rPr lang="sk-SK" sz="2400" dirty="0" err="1"/>
              <a:t>Békešskej</a:t>
            </a:r>
            <a:r>
              <a:rPr lang="sk-SK" sz="2400" dirty="0"/>
              <a:t> Čabe, </a:t>
            </a:r>
            <a:r>
              <a:rPr lang="sk-SK" sz="2400" dirty="0" err="1"/>
              <a:t>Sarvaši</a:t>
            </a:r>
            <a:r>
              <a:rPr lang="sk-SK" sz="2400" dirty="0"/>
              <a:t> a Slovenskom </a:t>
            </a:r>
            <a:r>
              <a:rPr lang="sk-SK" sz="2400" dirty="0" err="1"/>
              <a:t>Komlóši</a:t>
            </a:r>
            <a:r>
              <a:rPr lang="sk-SK" sz="2400" dirty="0"/>
              <a:t>. Tieto školy sa deklarujú ako dvojjazyčné. Slovenský jazyk sa vyučuje ako predmet na ďalších 45 školách v Maďarsku. Slovenčinu vyučujú ako jazyk a ešte niekoľko odborných predmetov v slovenčine v Novom Meste pod Šiatrom a v Miškovci. Vo vysokom školstve zastupujú slovenčinu katedry v </a:t>
            </a:r>
            <a:r>
              <a:rPr lang="sk-SK" sz="2400" dirty="0" err="1"/>
              <a:t>Sarvaši</a:t>
            </a:r>
            <a:r>
              <a:rPr lang="sk-SK" sz="2400" dirty="0"/>
              <a:t>, Segedíne, Budapešti, Ostrihome a v </a:t>
            </a:r>
            <a:r>
              <a:rPr lang="sk-SK" sz="2400" dirty="0" err="1"/>
              <a:t>Pilíšskej</a:t>
            </a:r>
            <a:r>
              <a:rPr lang="sk-SK" sz="2400" dirty="0"/>
              <a:t> Čabe</a:t>
            </a:r>
            <a:r>
              <a:rPr lang="sk-SK" sz="2400" dirty="0" smtClean="0"/>
              <a:t>.</a:t>
            </a:r>
            <a:endParaRPr lang="hu-HU" sz="2400" dirty="0"/>
          </a:p>
        </p:txBody>
      </p:sp>
    </p:spTree>
    <p:extLst>
      <p:ext uri="{BB962C8B-B14F-4D97-AF65-F5344CB8AC3E}">
        <p14:creationId xmlns:p14="http://schemas.microsoft.com/office/powerpoint/2010/main" val="316416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905933"/>
            <a:ext cx="10515600" cy="5271030"/>
          </a:xfrm>
        </p:spPr>
        <p:txBody>
          <a:bodyPr>
            <a:normAutofit/>
          </a:bodyPr>
          <a:lstStyle/>
          <a:p>
            <a:r>
              <a:rPr lang="sk-SK" sz="2400" dirty="0"/>
              <a:t>Na národnostnej rovine pedagogického programu týchto škôl dávajú do popredia slovenské jazykové hodnoty. Pokladajú za dôležité osvojenie si slovenského jazyka. V </a:t>
            </a:r>
            <a:r>
              <a:rPr lang="sk-SK" sz="2400" dirty="0" err="1"/>
              <a:t>Békešskej</a:t>
            </a:r>
            <a:r>
              <a:rPr lang="sk-SK" sz="2400" dirty="0"/>
              <a:t> Čabe funguje </a:t>
            </a:r>
            <a:r>
              <a:rPr lang="sk-SK" sz="2400" dirty="0" err="1"/>
              <a:t>znovuzaložené</a:t>
            </a:r>
            <a:r>
              <a:rPr lang="sk-SK" sz="2400" dirty="0"/>
              <a:t> metodické centrum pre materské školy s celoštátnou pôsobnosťou. Škola v </a:t>
            </a:r>
            <a:r>
              <a:rPr lang="sk-SK" sz="2400" dirty="0" err="1"/>
              <a:t>Békešskej</a:t>
            </a:r>
            <a:r>
              <a:rPr lang="sk-SK" sz="2400" dirty="0"/>
              <a:t> Čabe s Celoštátnou slovenskou samosprávou vydáva metodickú ročenku </a:t>
            </a:r>
            <a:r>
              <a:rPr lang="sk-SK" sz="2400" i="1" dirty="0"/>
              <a:t>Slovenčinár</a:t>
            </a:r>
            <a:r>
              <a:rPr lang="sk-SK" sz="2400" dirty="0"/>
              <a:t>. Cieľom je predstaviť metódy a sprostredkovať nové poznatky v oblasti výučby slovenčiny. </a:t>
            </a:r>
            <a:endParaRPr lang="hu-HU" sz="2400" dirty="0"/>
          </a:p>
          <a:p>
            <a:r>
              <a:rPr lang="sk-SK" sz="2400" dirty="0"/>
              <a:t>Školy v </a:t>
            </a:r>
            <a:r>
              <a:rPr lang="sk-SK" sz="2400" dirty="0" err="1"/>
              <a:t>Békešskej</a:t>
            </a:r>
            <a:r>
              <a:rPr lang="sk-SK" sz="2400" dirty="0"/>
              <a:t> Čabe, </a:t>
            </a:r>
            <a:r>
              <a:rPr lang="sk-SK" sz="2400" dirty="0" err="1"/>
              <a:t>Sarvaši</a:t>
            </a:r>
            <a:r>
              <a:rPr lang="sk-SK" sz="2400" dirty="0"/>
              <a:t> a Budapešti napriek očakávaniu niektorých rodičov aj národnostných politikov nie sú schopné uskutočniť jednojazyčnú výchovu v slovenskom jazyku. Jazykové vedomosti žiakov sú odlišné a chýbajú učitelia aj učebnice z prírodných vied. Humanitné predmety majú prevahu, keď ide o slovenský vyučovací jazyk. Ďalšie delenie tried nie je možné pre počet žiakov. </a:t>
            </a:r>
            <a:endParaRPr lang="hu-HU" sz="2400" dirty="0"/>
          </a:p>
        </p:txBody>
      </p:sp>
    </p:spTree>
    <p:extLst>
      <p:ext uri="{BB962C8B-B14F-4D97-AF65-F5344CB8AC3E}">
        <p14:creationId xmlns:p14="http://schemas.microsoft.com/office/powerpoint/2010/main" val="3154728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083733"/>
            <a:ext cx="10515600" cy="5093230"/>
          </a:xfrm>
        </p:spPr>
        <p:txBody>
          <a:bodyPr>
            <a:normAutofit/>
          </a:bodyPr>
          <a:lstStyle/>
          <a:p>
            <a:r>
              <a:rPr lang="sk-SK" sz="2400" b="1" dirty="0"/>
              <a:t>V Novom Meste pod Šiatrom </a:t>
            </a:r>
            <a:r>
              <a:rPr lang="sk-SK" sz="2400" dirty="0"/>
              <a:t>je regionálna slovenská škola s nadväzujúcim modelom vzdelávania, podobne ako v Budapešti. V tejto škole poskytne možnosť vzdelávania okrem gymnaziálnych štúdií hotelová akadémia. Študenti sa po skončení tohto štúdia môžu zamestnať v turistickom ruchu.</a:t>
            </a:r>
            <a:endParaRPr lang="hu-HU" sz="2400" dirty="0"/>
          </a:p>
          <a:p>
            <a:r>
              <a:rPr lang="sk-SK" sz="2400" dirty="0"/>
              <a:t>Problematika Dolnej zeme a </a:t>
            </a:r>
            <a:r>
              <a:rPr lang="sk-SK" sz="2400" dirty="0" err="1"/>
              <a:t>enklávnych</a:t>
            </a:r>
            <a:r>
              <a:rPr lang="sk-SK" sz="2400" dirty="0"/>
              <a:t> dedín nie je vyriešená z hľadiska zachovania možnosti učiť sa po slovensky na stredných odborných školách, resp. maďarských gymnáziách a nezabudnúť vedomosti zo slovenčiny získané na základných školách. Napríklad v Slovenskom </a:t>
            </a:r>
            <a:r>
              <a:rPr lang="sk-SK" sz="2400" dirty="0" err="1"/>
              <a:t>Komlóši</a:t>
            </a:r>
            <a:r>
              <a:rPr lang="sk-SK" sz="2400" dirty="0"/>
              <a:t>, </a:t>
            </a:r>
            <a:r>
              <a:rPr lang="sk-SK" sz="2400" dirty="0" err="1"/>
              <a:t>Orosháze</a:t>
            </a:r>
            <a:r>
              <a:rPr lang="sk-SK" sz="2400" dirty="0"/>
              <a:t>, </a:t>
            </a:r>
            <a:r>
              <a:rPr lang="sk-SK" sz="2400" dirty="0" err="1"/>
              <a:t>Lucine</a:t>
            </a:r>
            <a:r>
              <a:rPr lang="sk-SK" sz="2400" dirty="0"/>
              <a:t>, </a:t>
            </a:r>
            <a:r>
              <a:rPr lang="sk-SK" sz="2400" dirty="0" err="1"/>
              <a:t>Salgótarjáne</a:t>
            </a:r>
            <a:r>
              <a:rPr lang="sk-SK" sz="2400" dirty="0"/>
              <a:t> a pod. mnohí študujú nemajú možnosť precvičiť si slovenčinu ani vo forme krúžku alebo priateľskej konverzácie</a:t>
            </a:r>
            <a:r>
              <a:rPr lang="sk-SK" sz="2400" dirty="0" smtClean="0"/>
              <a:t>.</a:t>
            </a:r>
            <a:endParaRPr lang="hu-HU" sz="2400" dirty="0"/>
          </a:p>
        </p:txBody>
      </p:sp>
    </p:spTree>
    <p:extLst>
      <p:ext uri="{BB962C8B-B14F-4D97-AF65-F5344CB8AC3E}">
        <p14:creationId xmlns:p14="http://schemas.microsoft.com/office/powerpoint/2010/main" val="2098371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69926"/>
            <a:ext cx="10515600" cy="1048808"/>
          </a:xfrm>
        </p:spPr>
        <p:txBody>
          <a:bodyPr>
            <a:normAutofit/>
          </a:bodyPr>
          <a:lstStyle/>
          <a:p>
            <a:r>
              <a:rPr lang="sk-SK" sz="4000" b="1" dirty="0">
                <a:latin typeface="+mn-lt"/>
              </a:rPr>
              <a:t>2. Okolnosti vyučovania </a:t>
            </a:r>
            <a:r>
              <a:rPr lang="sk-SK" sz="4000" b="1" dirty="0" smtClean="0">
                <a:latin typeface="+mn-lt"/>
              </a:rPr>
              <a:t>slovenčiny</a:t>
            </a:r>
            <a:endParaRPr lang="hu-HU" sz="4000" b="1" dirty="0">
              <a:latin typeface="+mn-lt"/>
            </a:endParaRPr>
          </a:p>
        </p:txBody>
      </p:sp>
      <p:sp>
        <p:nvSpPr>
          <p:cNvPr id="3" name="Zástupný symbol obsahu 2"/>
          <p:cNvSpPr>
            <a:spLocks noGrp="1"/>
          </p:cNvSpPr>
          <p:nvPr>
            <p:ph idx="1"/>
          </p:nvPr>
        </p:nvSpPr>
        <p:spPr/>
        <p:txBody>
          <a:bodyPr>
            <a:normAutofit/>
          </a:bodyPr>
          <a:lstStyle/>
          <a:p>
            <a:r>
              <a:rPr lang="sk-SK" sz="2400" dirty="0" smtClean="0"/>
              <a:t>Podľa </a:t>
            </a:r>
            <a:r>
              <a:rPr lang="sk-SK" sz="2400" dirty="0"/>
              <a:t>čoho, z akých príčin sa deti zapisujú na slovenčinu? Čo ich najviac motivuje počas štúdia slovenčiny? Charakteristika výstupného výsledku vyučovania slovenčiny, ďalšie možnosti štúdia v budúcnosti, vonkajšie okolnosti: nástenky, nadpisy, kontakty školy s ostatnými školami, samosprávami, inštitucionálna podpora slovenčiny, akcie, súťaže v súvislosti so slovenčinou</a:t>
            </a:r>
            <a:r>
              <a:rPr lang="sk-SK" sz="2400" dirty="0" smtClean="0"/>
              <a:t>.</a:t>
            </a:r>
          </a:p>
          <a:p>
            <a:r>
              <a:rPr lang="sk-SK" sz="2400" dirty="0"/>
              <a:t>Do slovenskej školy sa zapíšu deti nie vždy pre slovenčinu, ale preto, lebo školu pokladajú za dobrú, odkiaľ sa žiaci ľahšie dostanú na strednú školu. Konkurencia škôl existuje vo väčších lokalitách s viac školami. Tu má úlohu vedenie školy presvedčiť rodičov o dôležitosti zapísať deti do slovenskej školy. Zapísanie sa do školy nemotivuje vždy slovenský etnický pôvod, do slovenských škôl chodia aj maďarské a rómske deti</a:t>
            </a:r>
            <a:r>
              <a:rPr lang="sk-SK" sz="2400" dirty="0" smtClean="0"/>
              <a:t>.</a:t>
            </a:r>
            <a:endParaRPr lang="hu-HU" sz="2400" dirty="0"/>
          </a:p>
        </p:txBody>
      </p:sp>
    </p:spTree>
    <p:extLst>
      <p:ext uri="{BB962C8B-B14F-4D97-AF65-F5344CB8AC3E}">
        <p14:creationId xmlns:p14="http://schemas.microsoft.com/office/powerpoint/2010/main" val="111275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117600"/>
            <a:ext cx="10515600" cy="5059363"/>
          </a:xfrm>
        </p:spPr>
        <p:txBody>
          <a:bodyPr>
            <a:normAutofit/>
          </a:bodyPr>
          <a:lstStyle/>
          <a:p>
            <a:r>
              <a:rPr lang="sk-SK" sz="2400" b="1" dirty="0" err="1" smtClean="0"/>
              <a:t>Dunaeďháza</a:t>
            </a:r>
            <a:r>
              <a:rPr lang="sk-SK" sz="2400" b="1" dirty="0"/>
              <a:t>:</a:t>
            </a:r>
            <a:r>
              <a:rPr lang="sk-SK" sz="2400" dirty="0"/>
              <a:t> Od r. 1989 je slovenčina povinným cudzím jazykom namiesto ruštiny. Deti málokedy pokračujú v štúdiu slovenčiny, ale pripravujú sa na jazykovú skúšku. Dedina je izolovaná od ostatných slovenských dedín, škola nemá vplyv na používanie jazyka, aj slovná zásoba učiteľov sa stáva chudobnejšou</a:t>
            </a:r>
            <a:r>
              <a:rPr lang="sk-SK" sz="2400" dirty="0" smtClean="0"/>
              <a:t>.</a:t>
            </a:r>
          </a:p>
          <a:p>
            <a:r>
              <a:rPr lang="sk-SK" sz="2400" b="1" dirty="0"/>
              <a:t>Malý </a:t>
            </a:r>
            <a:r>
              <a:rPr lang="sk-SK" sz="2400" b="1" dirty="0" err="1"/>
              <a:t>Kereš</a:t>
            </a:r>
            <a:r>
              <a:rPr lang="sk-SK" sz="2400" b="1" dirty="0"/>
              <a:t>:</a:t>
            </a:r>
            <a:r>
              <a:rPr lang="sk-SK" sz="2400" dirty="0"/>
              <a:t> Zo 600 detí sa učí slovenčinu okolo 70, len ten sa učí po slovensky, kto chce – ako cudzí jazyk, týždenne 4 hodiny. Učitelia slovenčiny sú dvaja, detí v jednej skupine je 3 – 16. Jazykové vedomosti sú nízke, deti nepokračujú v štúdiu slovenčiny. Ročne sa stretávajú s najbližšou slovenskou školou v </a:t>
            </a:r>
            <a:r>
              <a:rPr lang="sk-SK" sz="2400" dirty="0" err="1"/>
              <a:t>Dunaeďháze</a:t>
            </a:r>
            <a:r>
              <a:rPr lang="sk-SK" sz="2400" dirty="0"/>
              <a:t>.</a:t>
            </a:r>
          </a:p>
          <a:p>
            <a:r>
              <a:rPr lang="sk-SK" sz="2400" b="1" dirty="0" err="1"/>
              <a:t>Čív</a:t>
            </a:r>
            <a:r>
              <a:rPr lang="sk-SK" sz="2400" b="1" dirty="0"/>
              <a:t>:</a:t>
            </a:r>
            <a:r>
              <a:rPr lang="sk-SK" sz="2400" dirty="0"/>
              <a:t> Škola je koordinátorom školského zväzu </a:t>
            </a:r>
            <a:r>
              <a:rPr lang="sk-SK" sz="2400" dirty="0" err="1"/>
              <a:t>Pilis-Gerecse</a:t>
            </a:r>
            <a:r>
              <a:rPr lang="sk-SK" sz="2400" dirty="0"/>
              <a:t>. Má vzťahy so </a:t>
            </a:r>
            <a:r>
              <a:rPr lang="sk-SK" sz="2400" dirty="0" err="1"/>
              <a:t>Sarvašom</a:t>
            </a:r>
            <a:r>
              <a:rPr lang="sk-SK" sz="2400" dirty="0"/>
              <a:t> a Komárnom, organizujú sa letné tábory na Slovensku. Je to cvičná škola Rímskokatolíckej vysokej školy v Ostrihome. Majú jazykové laboratórium, ktoré využívajú aj na angličtinu, aj na slovenčinu</a:t>
            </a:r>
            <a:r>
              <a:rPr lang="sk-SK" sz="2400" dirty="0" smtClean="0"/>
              <a:t>.</a:t>
            </a:r>
            <a:endParaRPr lang="hu-HU" sz="2400" dirty="0"/>
          </a:p>
        </p:txBody>
      </p:sp>
    </p:spTree>
    <p:extLst>
      <p:ext uri="{BB962C8B-B14F-4D97-AF65-F5344CB8AC3E}">
        <p14:creationId xmlns:p14="http://schemas.microsoft.com/office/powerpoint/2010/main" val="330609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787400"/>
            <a:ext cx="10515600" cy="5389563"/>
          </a:xfrm>
        </p:spPr>
        <p:txBody>
          <a:bodyPr>
            <a:noAutofit/>
          </a:bodyPr>
          <a:lstStyle/>
          <a:p>
            <a:r>
              <a:rPr lang="sk-SK" sz="2400" b="1" dirty="0" smtClean="0"/>
              <a:t>Mlynky</a:t>
            </a:r>
            <a:r>
              <a:rPr lang="sk-SK" sz="2400" b="1" dirty="0"/>
              <a:t>:</a:t>
            </a:r>
            <a:r>
              <a:rPr lang="sk-SK" sz="2400" dirty="0"/>
              <a:t> Rodičia už vôbec nevedia po slovensky, v prípade jedného </a:t>
            </a:r>
            <a:r>
              <a:rPr lang="sk-SK" sz="2400" dirty="0" err="1"/>
              <a:t>dietaťa</a:t>
            </a:r>
            <a:r>
              <a:rPr lang="sk-SK" sz="2400" dirty="0"/>
              <a:t> je živý jazykový vzťah so starými rodičmi. V škole sa každý žiak zúčastňuje na hodinách slovenčiny, bez ohľadu na národnosť. Bol taký prípad, že to rodič nechcel, ale dieťa sa aj tak zapojilo do spoločnej práce, nechcelo byť samo. Keď má žiak zážitok z úspechu, tak sa tomu tešia aj rodičia – a pani učiteľku slovenčiny majú deti rady. Bohužiaľ, okrem školy deti inde nepočujú slovenské slovo. Vysoké nároky stanovené učebným plánom nevedia splniť – to aj sebakriticky napíšu v každom hlásení</a:t>
            </a:r>
            <a:r>
              <a:rPr lang="sk-SK" sz="2400" dirty="0" smtClean="0"/>
              <a:t>.</a:t>
            </a:r>
          </a:p>
          <a:p>
            <a:r>
              <a:rPr lang="sk-SK" sz="2400" b="1" dirty="0" err="1"/>
              <a:t>Békešská</a:t>
            </a:r>
            <a:r>
              <a:rPr lang="sk-SK" sz="2400" b="1" dirty="0"/>
              <a:t> Čaba</a:t>
            </a:r>
            <a:r>
              <a:rPr lang="sk-SK" sz="2400" dirty="0"/>
              <a:t>: Na národnostnej rovine pedagogického programu dávajú do popredia slovenské jazykové hodnoty. Pritom vyvíjajú reálny obraz detí v menšinovom živote, ťažiskom činnosti je tolerancia. Pokladajú za dôležité osvojenie slovenského jazyka. </a:t>
            </a:r>
            <a:endParaRPr lang="hu-HU" sz="2400" dirty="0"/>
          </a:p>
        </p:txBody>
      </p:sp>
    </p:spTree>
    <p:extLst>
      <p:ext uri="{BB962C8B-B14F-4D97-AF65-F5344CB8AC3E}">
        <p14:creationId xmlns:p14="http://schemas.microsoft.com/office/powerpoint/2010/main" val="170612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058333"/>
            <a:ext cx="10515600" cy="5118630"/>
          </a:xfrm>
        </p:spPr>
        <p:txBody>
          <a:bodyPr>
            <a:normAutofit/>
          </a:bodyPr>
          <a:lstStyle/>
          <a:p>
            <a:r>
              <a:rPr lang="sk-SK" sz="2400" b="1" dirty="0"/>
              <a:t>Veľký </a:t>
            </a:r>
            <a:r>
              <a:rPr lang="sk-SK" sz="2400" b="1" dirty="0" err="1"/>
              <a:t>Bánhedeš</a:t>
            </a:r>
            <a:r>
              <a:rPr lang="sk-SK" sz="2400" b="1" dirty="0"/>
              <a:t>:</a:t>
            </a:r>
            <a:r>
              <a:rPr lang="sk-SK" sz="2400" dirty="0"/>
              <a:t> Slovenčina sa vyučuje ako predmet od r. 1970, predtým bola dvojjazyčná škola. Slovenčina nie je </a:t>
            </a:r>
            <a:r>
              <a:rPr lang="sk-SK" sz="2400" dirty="0" err="1"/>
              <a:t>povonným</a:t>
            </a:r>
            <a:r>
              <a:rPr lang="sk-SK" sz="2400" dirty="0"/>
              <a:t> predmetom, keď rodičia nechcú, tak dieťa nezapíšu na slovenčinu. V školskom roku 2005/6 sa z celkového počtu žiakov 108 učilo slovenčinu 71. Učiteľky aj vedenie školy sa zhovárajú s rodičmi o dôležitosti učiť sa po slovensky, jednak z hľadiska tradícií a možných výhod ovládať tento jazyk, aj z toho hľadiska, že byť národnostnou školou pomôže zachovať a </a:t>
            </a:r>
            <a:r>
              <a:rPr lang="sk-SK" sz="2400" dirty="0" err="1"/>
              <a:t>finacovať</a:t>
            </a:r>
            <a:r>
              <a:rPr lang="sk-SK" sz="2400" dirty="0"/>
              <a:t> školu v takej malej dedine. Rodičia väčšinou uznajú tieto argumenty. Trend je taký, že počnúc od nižších ročníkov každý sa bude učiť slovenčinu, a to štyri hodiny týždenne. Okrem toho tu bol aj slovenský krúžok a plánujú ho zaviezť znovu. Dve učiteľky vyučujú slovenčinu, ostatní učitelia nevedia po slovensky, preto v zborovni a všeobecne v škole medzi sebou rozprávajú po maďarsky</a:t>
            </a:r>
            <a:r>
              <a:rPr lang="sk-SK" sz="2400" dirty="0" smtClean="0"/>
              <a:t>.</a:t>
            </a:r>
            <a:endParaRPr lang="hu-HU" sz="2400" dirty="0"/>
          </a:p>
        </p:txBody>
      </p:sp>
    </p:spTree>
    <p:extLst>
      <p:ext uri="{BB962C8B-B14F-4D97-AF65-F5344CB8AC3E}">
        <p14:creationId xmlns:p14="http://schemas.microsoft.com/office/powerpoint/2010/main" val="122349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007533"/>
            <a:ext cx="10515600" cy="5169430"/>
          </a:xfrm>
        </p:spPr>
        <p:txBody>
          <a:bodyPr>
            <a:normAutofit/>
          </a:bodyPr>
          <a:lstStyle/>
          <a:p>
            <a:r>
              <a:rPr lang="sk-SK" sz="2400" dirty="0"/>
              <a:t>Osobitnú skupinu tvoria malé školy, napr. integrované školy kvôli malému počtu žiakov: </a:t>
            </a:r>
            <a:r>
              <a:rPr lang="sk-SK" sz="2400" b="1" dirty="0" err="1"/>
              <a:t>Irminčok</a:t>
            </a:r>
            <a:r>
              <a:rPr lang="sk-SK" sz="2400" b="1" dirty="0"/>
              <a:t> s Kardošom, </a:t>
            </a:r>
            <a:r>
              <a:rPr lang="sk-SK" sz="2400" b="1" dirty="0" err="1"/>
              <a:t>Répašská</a:t>
            </a:r>
            <a:r>
              <a:rPr lang="sk-SK" sz="2400" b="1" dirty="0"/>
              <a:t> Huta s Novou Hutou, Albert s Ambrózom, </a:t>
            </a:r>
            <a:r>
              <a:rPr lang="sk-SK" sz="2400" b="1" dirty="0" err="1"/>
              <a:t>Bír</a:t>
            </a:r>
            <a:r>
              <a:rPr lang="sk-SK" sz="2400" b="1" dirty="0"/>
              <a:t> s </a:t>
            </a:r>
            <a:r>
              <a:rPr lang="sk-SK" sz="2400" b="1" dirty="0" err="1"/>
              <a:t>Veňarcom</a:t>
            </a:r>
            <a:r>
              <a:rPr lang="sk-SK" sz="2400" b="1" dirty="0"/>
              <a:t>, </a:t>
            </a:r>
            <a:r>
              <a:rPr lang="sk-SK" sz="2400" b="1" dirty="0" err="1"/>
              <a:t>Jača</a:t>
            </a:r>
            <a:r>
              <a:rPr lang="sk-SK" sz="2400" b="1" dirty="0"/>
              <a:t> s </a:t>
            </a:r>
            <a:r>
              <a:rPr lang="sk-SK" sz="2400" b="1" dirty="0" err="1"/>
              <a:t>Gutou</a:t>
            </a:r>
            <a:r>
              <a:rPr lang="sk-SK" sz="2400" b="1" dirty="0"/>
              <a:t> a </a:t>
            </a:r>
            <a:r>
              <a:rPr lang="sk-SK" sz="2400" b="1" dirty="0" err="1"/>
              <a:t>Čúvárom</a:t>
            </a:r>
            <a:r>
              <a:rPr lang="sk-SK" sz="2400" dirty="0"/>
              <a:t>. </a:t>
            </a:r>
            <a:endParaRPr lang="hu-HU" sz="2400" dirty="0"/>
          </a:p>
          <a:p>
            <a:r>
              <a:rPr lang="sk-SK" sz="2400" b="1" dirty="0" err="1"/>
              <a:t>Pálháza</a:t>
            </a:r>
            <a:r>
              <a:rPr lang="sk-SK" sz="2400" b="1" dirty="0"/>
              <a:t>:</a:t>
            </a:r>
            <a:r>
              <a:rPr lang="sk-SK" sz="2400" dirty="0"/>
              <a:t> Od r. 1995, 49 žiakov, 1 učiteľ, v jednej skupine okolo12 detí. Prišli deti aj z okolitých dedín, všetci sa učia po slovensky, dedina hlasovala za. Stále viac sa zaujímajú o slovenčinu.</a:t>
            </a:r>
            <a:endParaRPr lang="hu-HU" sz="2400" dirty="0"/>
          </a:p>
          <a:p>
            <a:endParaRPr lang="hu-HU" sz="2400" dirty="0"/>
          </a:p>
        </p:txBody>
      </p:sp>
    </p:spTree>
    <p:extLst>
      <p:ext uri="{BB962C8B-B14F-4D97-AF65-F5344CB8AC3E}">
        <p14:creationId xmlns:p14="http://schemas.microsoft.com/office/powerpoint/2010/main" val="1891498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solidFill>
                  <a:schemeClr val="accent1">
                    <a:lumMod val="75000"/>
                  </a:schemeClr>
                </a:solidFill>
              </a:rPr>
              <a:t>Časť</a:t>
            </a:r>
            <a:r>
              <a:rPr lang="hu-HU" b="1" dirty="0">
                <a:solidFill>
                  <a:schemeClr val="accent1">
                    <a:lumMod val="75000"/>
                  </a:schemeClr>
                </a:solidFill>
              </a:rPr>
              <a:t> A </a:t>
            </a:r>
            <a:br>
              <a:rPr lang="hu-HU" b="1" dirty="0">
                <a:solidFill>
                  <a:schemeClr val="accent1">
                    <a:lumMod val="75000"/>
                  </a:schemeClr>
                </a:solidFill>
              </a:rPr>
            </a:br>
            <a:r>
              <a:rPr lang="hu-HU" b="1" dirty="0" err="1">
                <a:solidFill>
                  <a:schemeClr val="accent1">
                    <a:lumMod val="75000"/>
                  </a:schemeClr>
                </a:solidFill>
              </a:rPr>
              <a:t>Vstup</a:t>
            </a:r>
            <a:r>
              <a:rPr lang="hu-HU" b="1" dirty="0">
                <a:solidFill>
                  <a:schemeClr val="accent1">
                    <a:lumMod val="75000"/>
                  </a:schemeClr>
                </a:solidFill>
              </a:rPr>
              <a:t> </a:t>
            </a:r>
            <a:r>
              <a:rPr lang="hu-HU" b="1" dirty="0" err="1">
                <a:solidFill>
                  <a:schemeClr val="accent1">
                    <a:lumMod val="75000"/>
                  </a:schemeClr>
                </a:solidFill>
              </a:rPr>
              <a:t>do</a:t>
            </a:r>
            <a:r>
              <a:rPr lang="hu-HU" b="1" dirty="0">
                <a:solidFill>
                  <a:schemeClr val="accent1">
                    <a:lumMod val="75000"/>
                  </a:schemeClr>
                </a:solidFill>
              </a:rPr>
              <a:t> </a:t>
            </a:r>
            <a:r>
              <a:rPr lang="hu-HU" b="1" dirty="0" err="1">
                <a:solidFill>
                  <a:schemeClr val="accent1">
                    <a:lumMod val="75000"/>
                  </a:schemeClr>
                </a:solidFill>
              </a:rPr>
              <a:t>problematiky</a:t>
            </a:r>
            <a:endParaRPr lang="sk-SK" dirty="0">
              <a:solidFill>
                <a:schemeClr val="accent1">
                  <a:lumMod val="75000"/>
                </a:schemeClr>
              </a:solidFill>
            </a:endParaRPr>
          </a:p>
        </p:txBody>
      </p:sp>
      <p:sp>
        <p:nvSpPr>
          <p:cNvPr id="3" name="Zástupný symbol obsahu 2"/>
          <p:cNvSpPr>
            <a:spLocks noGrp="1"/>
          </p:cNvSpPr>
          <p:nvPr>
            <p:ph idx="1"/>
          </p:nvPr>
        </p:nvSpPr>
        <p:spPr/>
        <p:txBody>
          <a:bodyPr>
            <a:normAutofit fontScale="77500" lnSpcReduction="20000"/>
          </a:bodyPr>
          <a:lstStyle/>
          <a:p>
            <a:r>
              <a:rPr lang="hu-HU" dirty="0" err="1" smtClean="0">
                <a:solidFill>
                  <a:schemeClr val="tx1">
                    <a:lumMod val="95000"/>
                    <a:lumOff val="5000"/>
                  </a:schemeClr>
                </a:solidFill>
              </a:rPr>
              <a:t>Národnostn</a:t>
            </a:r>
            <a:r>
              <a:rPr lang="sk-SK" dirty="0" smtClean="0">
                <a:solidFill>
                  <a:schemeClr val="tx1">
                    <a:lumMod val="95000"/>
                    <a:lumOff val="5000"/>
                  </a:schemeClr>
                </a:solidFill>
              </a:rPr>
              <a:t>é</a:t>
            </a:r>
            <a:r>
              <a:rPr lang="hu-HU" dirty="0" smtClean="0">
                <a:solidFill>
                  <a:schemeClr val="tx1">
                    <a:lumMod val="95000"/>
                    <a:lumOff val="5000"/>
                  </a:schemeClr>
                </a:solidFill>
              </a:rPr>
              <a:t> </a:t>
            </a:r>
            <a:r>
              <a:rPr lang="hu-HU" dirty="0" err="1" smtClean="0">
                <a:solidFill>
                  <a:schemeClr val="tx1">
                    <a:lumMod val="95000"/>
                    <a:lumOff val="5000"/>
                  </a:schemeClr>
                </a:solidFill>
              </a:rPr>
              <a:t>školstvo</a:t>
            </a:r>
            <a:r>
              <a:rPr lang="hu-HU" dirty="0" smtClean="0">
                <a:solidFill>
                  <a:schemeClr val="tx1">
                    <a:lumMod val="95000"/>
                    <a:lumOff val="5000"/>
                  </a:schemeClr>
                </a:solidFill>
              </a:rPr>
              <a:t> – </a:t>
            </a:r>
            <a:r>
              <a:rPr lang="hu-HU" dirty="0" err="1" smtClean="0">
                <a:solidFill>
                  <a:schemeClr val="tx1">
                    <a:lumMod val="95000"/>
                    <a:lumOff val="5000"/>
                  </a:schemeClr>
                </a:solidFill>
              </a:rPr>
              <a:t>podsystémy</a:t>
            </a:r>
            <a:r>
              <a:rPr lang="hu-HU" dirty="0" smtClean="0">
                <a:solidFill>
                  <a:schemeClr val="tx1">
                    <a:lumMod val="95000"/>
                    <a:lumOff val="5000"/>
                  </a:schemeClr>
                </a:solidFill>
              </a:rPr>
              <a:t> v </a:t>
            </a:r>
            <a:r>
              <a:rPr lang="hu-HU" dirty="0" err="1" smtClean="0">
                <a:solidFill>
                  <a:schemeClr val="tx1">
                    <a:lumMod val="95000"/>
                    <a:lumOff val="5000"/>
                  </a:schemeClr>
                </a:solidFill>
              </a:rPr>
              <a:t>Maďarsku</a:t>
            </a:r>
            <a:r>
              <a:rPr lang="hu-HU" dirty="0" smtClean="0">
                <a:solidFill>
                  <a:schemeClr val="tx1">
                    <a:lumMod val="95000"/>
                    <a:lumOff val="5000"/>
                  </a:schemeClr>
                </a:solidFill>
              </a:rPr>
              <a:t> a na </a:t>
            </a:r>
            <a:r>
              <a:rPr lang="hu-HU" dirty="0" err="1" smtClean="0">
                <a:solidFill>
                  <a:schemeClr val="tx1">
                    <a:lumMod val="95000"/>
                    <a:lumOff val="5000"/>
                  </a:schemeClr>
                </a:solidFill>
              </a:rPr>
              <a:t>Slovensku</a:t>
            </a:r>
            <a:endParaRPr lang="hu-HU" dirty="0" smtClean="0">
              <a:solidFill>
                <a:schemeClr val="tx1">
                  <a:lumMod val="95000"/>
                  <a:lumOff val="5000"/>
                </a:schemeClr>
              </a:solidFill>
            </a:endParaRPr>
          </a:p>
          <a:p>
            <a:r>
              <a:rPr lang="hu-HU" dirty="0" err="1" smtClean="0">
                <a:solidFill>
                  <a:schemeClr val="tx1">
                    <a:lumMod val="95000"/>
                    <a:lumOff val="5000"/>
                  </a:schemeClr>
                </a:solidFill>
              </a:rPr>
              <a:t>Vývin</a:t>
            </a:r>
            <a:r>
              <a:rPr lang="hu-HU" dirty="0" smtClean="0">
                <a:solidFill>
                  <a:schemeClr val="tx1">
                    <a:lumMod val="95000"/>
                    <a:lumOff val="5000"/>
                  </a:schemeClr>
                </a:solidFill>
              </a:rPr>
              <a:t> </a:t>
            </a:r>
            <a:r>
              <a:rPr lang="hu-HU" dirty="0" err="1" smtClean="0">
                <a:solidFill>
                  <a:schemeClr val="tx1">
                    <a:lumMod val="95000"/>
                    <a:lumOff val="5000"/>
                  </a:schemeClr>
                </a:solidFill>
              </a:rPr>
              <a:t>terminológie</a:t>
            </a:r>
            <a:r>
              <a:rPr lang="hu-HU" dirty="0" smtClean="0">
                <a:solidFill>
                  <a:schemeClr val="tx1">
                    <a:lumMod val="95000"/>
                    <a:lumOff val="5000"/>
                  </a:schemeClr>
                </a:solidFill>
              </a:rPr>
              <a:t> na </a:t>
            </a:r>
            <a:r>
              <a:rPr lang="hu-HU" dirty="0" err="1" smtClean="0">
                <a:solidFill>
                  <a:schemeClr val="tx1">
                    <a:lumMod val="95000"/>
                    <a:lumOff val="5000"/>
                  </a:schemeClr>
                </a:solidFill>
              </a:rPr>
              <a:t>hodinách</a:t>
            </a:r>
            <a:r>
              <a:rPr lang="hu-HU" dirty="0" smtClean="0">
                <a:solidFill>
                  <a:schemeClr val="tx1">
                    <a:lumMod val="95000"/>
                    <a:lumOff val="5000"/>
                  </a:schemeClr>
                </a:solidFill>
              </a:rPr>
              <a:t> </a:t>
            </a:r>
            <a:r>
              <a:rPr lang="hu-HU" dirty="0" err="1" smtClean="0">
                <a:solidFill>
                  <a:schemeClr val="tx1">
                    <a:lumMod val="95000"/>
                    <a:lumOff val="5000"/>
                  </a:schemeClr>
                </a:solidFill>
              </a:rPr>
              <a:t>menšinového</a:t>
            </a:r>
            <a:r>
              <a:rPr lang="hu-HU" dirty="0" smtClean="0">
                <a:solidFill>
                  <a:schemeClr val="tx1">
                    <a:lumMod val="95000"/>
                    <a:lumOff val="5000"/>
                  </a:schemeClr>
                </a:solidFill>
              </a:rPr>
              <a:t> </a:t>
            </a:r>
            <a:r>
              <a:rPr lang="hu-HU" dirty="0" err="1" smtClean="0">
                <a:solidFill>
                  <a:schemeClr val="tx1">
                    <a:lumMod val="95000"/>
                    <a:lumOff val="5000"/>
                  </a:schemeClr>
                </a:solidFill>
              </a:rPr>
              <a:t>jazyka</a:t>
            </a:r>
            <a:endParaRPr lang="hu-HU" dirty="0" smtClean="0">
              <a:solidFill>
                <a:schemeClr val="tx1">
                  <a:lumMod val="95000"/>
                  <a:lumOff val="5000"/>
                </a:schemeClr>
              </a:solidFill>
            </a:endParaRPr>
          </a:p>
          <a:p>
            <a:r>
              <a:rPr lang="hu-HU" dirty="0" err="1">
                <a:solidFill>
                  <a:schemeClr val="tx1">
                    <a:lumMod val="95000"/>
                    <a:lumOff val="5000"/>
                  </a:schemeClr>
                </a:solidFill>
              </a:rPr>
              <a:t>Edukačné</a:t>
            </a:r>
            <a:r>
              <a:rPr lang="hu-HU" dirty="0">
                <a:solidFill>
                  <a:schemeClr val="tx1">
                    <a:lumMod val="95000"/>
                    <a:lumOff val="5000"/>
                  </a:schemeClr>
                </a:solidFill>
              </a:rPr>
              <a:t> </a:t>
            </a:r>
            <a:r>
              <a:rPr lang="hu-HU" dirty="0" err="1" smtClean="0">
                <a:solidFill>
                  <a:schemeClr val="tx1">
                    <a:lumMod val="95000"/>
                    <a:lumOff val="5000"/>
                  </a:schemeClr>
                </a:solidFill>
              </a:rPr>
              <a:t>programy</a:t>
            </a:r>
            <a:r>
              <a:rPr lang="hu-HU" dirty="0" smtClean="0">
                <a:solidFill>
                  <a:schemeClr val="tx1">
                    <a:lumMod val="95000"/>
                    <a:lumOff val="5000"/>
                  </a:schemeClr>
                </a:solidFill>
              </a:rPr>
              <a:t>: </a:t>
            </a:r>
            <a:r>
              <a:rPr lang="hu-HU" dirty="0" err="1" smtClean="0">
                <a:solidFill>
                  <a:schemeClr val="tx1">
                    <a:lumMod val="95000"/>
                    <a:lumOff val="5000"/>
                  </a:schemeClr>
                </a:solidFill>
              </a:rPr>
              <a:t>mainstream</a:t>
            </a:r>
            <a:r>
              <a:rPr lang="hu-HU" dirty="0" smtClean="0">
                <a:solidFill>
                  <a:schemeClr val="tx1">
                    <a:lumMod val="95000"/>
                    <a:lumOff val="5000"/>
                  </a:schemeClr>
                </a:solidFill>
              </a:rPr>
              <a:t> a </a:t>
            </a:r>
            <a:r>
              <a:rPr lang="hu-HU" dirty="0" err="1" smtClean="0">
                <a:solidFill>
                  <a:schemeClr val="tx1">
                    <a:lumMod val="95000"/>
                    <a:lumOff val="5000"/>
                  </a:schemeClr>
                </a:solidFill>
              </a:rPr>
              <a:t>minority</a:t>
            </a:r>
            <a:endParaRPr lang="hu-HU" dirty="0" smtClean="0">
              <a:solidFill>
                <a:schemeClr val="tx1">
                  <a:lumMod val="95000"/>
                  <a:lumOff val="5000"/>
                </a:schemeClr>
              </a:solidFill>
            </a:endParaRPr>
          </a:p>
          <a:p>
            <a:r>
              <a:rPr lang="hu-HU" dirty="0" err="1" smtClean="0">
                <a:solidFill>
                  <a:schemeClr val="tx1">
                    <a:lumMod val="95000"/>
                    <a:lumOff val="5000"/>
                  </a:schemeClr>
                </a:solidFill>
              </a:rPr>
              <a:t>Právo</a:t>
            </a:r>
            <a:r>
              <a:rPr lang="hu-HU" dirty="0" smtClean="0">
                <a:solidFill>
                  <a:schemeClr val="tx1">
                    <a:lumMod val="95000"/>
                    <a:lumOff val="5000"/>
                  </a:schemeClr>
                </a:solidFill>
              </a:rPr>
              <a:t> na </a:t>
            </a:r>
            <a:r>
              <a:rPr lang="hu-HU" dirty="0" err="1" smtClean="0">
                <a:solidFill>
                  <a:schemeClr val="tx1">
                    <a:lumMod val="95000"/>
                    <a:lumOff val="5000"/>
                  </a:schemeClr>
                </a:solidFill>
              </a:rPr>
              <a:t>edukáciu</a:t>
            </a:r>
            <a:r>
              <a:rPr lang="hu-HU" dirty="0" smtClean="0">
                <a:solidFill>
                  <a:schemeClr val="tx1">
                    <a:lumMod val="95000"/>
                    <a:lumOff val="5000"/>
                  </a:schemeClr>
                </a:solidFill>
              </a:rPr>
              <a:t> v </a:t>
            </a:r>
            <a:r>
              <a:rPr lang="hu-HU" dirty="0" err="1" smtClean="0">
                <a:solidFill>
                  <a:schemeClr val="tx1">
                    <a:lumMod val="95000"/>
                    <a:lumOff val="5000"/>
                  </a:schemeClr>
                </a:solidFill>
              </a:rPr>
              <a:t>materinskom</a:t>
            </a:r>
            <a:r>
              <a:rPr lang="hu-HU" dirty="0" smtClean="0">
                <a:solidFill>
                  <a:schemeClr val="tx1">
                    <a:lumMod val="95000"/>
                    <a:lumOff val="5000"/>
                  </a:schemeClr>
                </a:solidFill>
              </a:rPr>
              <a:t> </a:t>
            </a:r>
            <a:r>
              <a:rPr lang="hu-HU" dirty="0" err="1" smtClean="0">
                <a:solidFill>
                  <a:schemeClr val="tx1">
                    <a:lumMod val="95000"/>
                    <a:lumOff val="5000"/>
                  </a:schemeClr>
                </a:solidFill>
              </a:rPr>
              <a:t>jazyku</a:t>
            </a:r>
            <a:r>
              <a:rPr lang="hu-HU" dirty="0" smtClean="0">
                <a:solidFill>
                  <a:schemeClr val="tx1">
                    <a:lumMod val="95000"/>
                    <a:lumOff val="5000"/>
                  </a:schemeClr>
                </a:solidFill>
              </a:rPr>
              <a:t> ↔ </a:t>
            </a:r>
            <a:r>
              <a:rPr lang="hu-HU" dirty="0" err="1" smtClean="0">
                <a:solidFill>
                  <a:schemeClr val="tx1">
                    <a:lumMod val="95000"/>
                    <a:lumOff val="5000"/>
                  </a:schemeClr>
                </a:solidFill>
              </a:rPr>
              <a:t>neprimeraná</a:t>
            </a:r>
            <a:r>
              <a:rPr lang="hu-HU" dirty="0" smtClean="0">
                <a:solidFill>
                  <a:schemeClr val="tx1">
                    <a:lumMod val="95000"/>
                    <a:lumOff val="5000"/>
                  </a:schemeClr>
                </a:solidFill>
              </a:rPr>
              <a:t> </a:t>
            </a:r>
            <a:r>
              <a:rPr lang="hu-HU" dirty="0" err="1" smtClean="0">
                <a:solidFill>
                  <a:schemeClr val="tx1">
                    <a:lumMod val="95000"/>
                    <a:lumOff val="5000"/>
                  </a:schemeClr>
                </a:solidFill>
              </a:rPr>
              <a:t>hodinová</a:t>
            </a:r>
            <a:r>
              <a:rPr lang="hu-HU" dirty="0" smtClean="0">
                <a:solidFill>
                  <a:schemeClr val="tx1">
                    <a:lumMod val="95000"/>
                    <a:lumOff val="5000"/>
                  </a:schemeClr>
                </a:solidFill>
              </a:rPr>
              <a:t> </a:t>
            </a:r>
            <a:r>
              <a:rPr lang="hu-HU" dirty="0" err="1" smtClean="0">
                <a:solidFill>
                  <a:schemeClr val="tx1">
                    <a:lumMod val="95000"/>
                    <a:lumOff val="5000"/>
                  </a:schemeClr>
                </a:solidFill>
              </a:rPr>
              <a:t>dotácia</a:t>
            </a:r>
            <a:r>
              <a:rPr lang="hu-HU" dirty="0" smtClean="0">
                <a:solidFill>
                  <a:schemeClr val="tx1">
                    <a:lumMod val="95000"/>
                    <a:lumOff val="5000"/>
                  </a:schemeClr>
                </a:solidFill>
              </a:rPr>
              <a:t>, </a:t>
            </a:r>
            <a:r>
              <a:rPr lang="hu-HU" dirty="0" err="1" smtClean="0">
                <a:solidFill>
                  <a:schemeClr val="tx1">
                    <a:lumMod val="95000"/>
                    <a:lumOff val="5000"/>
                  </a:schemeClr>
                </a:solidFill>
              </a:rPr>
              <a:t>problémy</a:t>
            </a:r>
            <a:endParaRPr lang="hu-HU" dirty="0" smtClean="0">
              <a:solidFill>
                <a:schemeClr val="tx1">
                  <a:lumMod val="95000"/>
                  <a:lumOff val="5000"/>
                </a:schemeClr>
              </a:solidFill>
            </a:endParaRPr>
          </a:p>
          <a:p>
            <a:r>
              <a:rPr lang="hu-HU" dirty="0" err="1" smtClean="0">
                <a:solidFill>
                  <a:schemeClr val="tx1">
                    <a:lumMod val="95000"/>
                    <a:lumOff val="5000"/>
                  </a:schemeClr>
                </a:solidFill>
              </a:rPr>
              <a:t>Autochtónne</a:t>
            </a:r>
            <a:r>
              <a:rPr lang="hu-HU" dirty="0" smtClean="0">
                <a:solidFill>
                  <a:schemeClr val="tx1">
                    <a:lumMod val="95000"/>
                    <a:lumOff val="5000"/>
                  </a:schemeClr>
                </a:solidFill>
              </a:rPr>
              <a:t> </a:t>
            </a:r>
            <a:r>
              <a:rPr lang="hu-HU" dirty="0" err="1" smtClean="0">
                <a:solidFill>
                  <a:schemeClr val="tx1">
                    <a:lumMod val="95000"/>
                    <a:lumOff val="5000"/>
                  </a:schemeClr>
                </a:solidFill>
              </a:rPr>
              <a:t>menšiny</a:t>
            </a:r>
            <a:r>
              <a:rPr lang="hu-HU" dirty="0" smtClean="0">
                <a:solidFill>
                  <a:schemeClr val="tx1">
                    <a:lumMod val="95000"/>
                    <a:lumOff val="5000"/>
                  </a:schemeClr>
                </a:solidFill>
              </a:rPr>
              <a:t> ↔ </a:t>
            </a:r>
            <a:r>
              <a:rPr lang="hu-HU" dirty="0" err="1" smtClean="0">
                <a:solidFill>
                  <a:schemeClr val="tx1">
                    <a:lumMod val="95000"/>
                    <a:lumOff val="5000"/>
                  </a:schemeClr>
                </a:solidFill>
              </a:rPr>
              <a:t>angličtina</a:t>
            </a:r>
            <a:r>
              <a:rPr lang="hu-HU" dirty="0" smtClean="0">
                <a:solidFill>
                  <a:schemeClr val="tx1">
                    <a:lumMod val="95000"/>
                    <a:lumOff val="5000"/>
                  </a:schemeClr>
                </a:solidFill>
              </a:rPr>
              <a:t> </a:t>
            </a:r>
            <a:r>
              <a:rPr lang="hu-HU" dirty="0" err="1" smtClean="0">
                <a:solidFill>
                  <a:schemeClr val="tx1">
                    <a:lumMod val="95000"/>
                    <a:lumOff val="5000"/>
                  </a:schemeClr>
                </a:solidFill>
              </a:rPr>
              <a:t>ako</a:t>
            </a:r>
            <a:r>
              <a:rPr lang="hu-HU" dirty="0" smtClean="0">
                <a:solidFill>
                  <a:schemeClr val="tx1">
                    <a:lumMod val="95000"/>
                    <a:lumOff val="5000"/>
                  </a:schemeClr>
                </a:solidFill>
              </a:rPr>
              <a:t> </a:t>
            </a:r>
            <a:r>
              <a:rPr lang="hu-HU" dirty="0" err="1" smtClean="0">
                <a:solidFill>
                  <a:schemeClr val="tx1">
                    <a:lumMod val="95000"/>
                    <a:lumOff val="5000"/>
                  </a:schemeClr>
                </a:solidFill>
              </a:rPr>
              <a:t>tret</a:t>
            </a:r>
            <a:r>
              <a:rPr lang="sk-SK" dirty="0" smtClean="0">
                <a:solidFill>
                  <a:schemeClr val="tx1">
                    <a:lumMod val="95000"/>
                    <a:lumOff val="5000"/>
                  </a:schemeClr>
                </a:solidFill>
              </a:rPr>
              <a:t>í </a:t>
            </a:r>
            <a:r>
              <a:rPr lang="hu-HU" dirty="0" err="1" smtClean="0">
                <a:solidFill>
                  <a:schemeClr val="tx1">
                    <a:lumMod val="95000"/>
                    <a:lumOff val="5000"/>
                  </a:schemeClr>
                </a:solidFill>
              </a:rPr>
              <a:t>jazyk</a:t>
            </a:r>
            <a:r>
              <a:rPr lang="hu-HU" dirty="0" smtClean="0">
                <a:solidFill>
                  <a:schemeClr val="tx1">
                    <a:lumMod val="95000"/>
                    <a:lumOff val="5000"/>
                  </a:schemeClr>
                </a:solidFill>
              </a:rPr>
              <a:t> (</a:t>
            </a:r>
            <a:r>
              <a:rPr lang="hu-HU" dirty="0" err="1" smtClean="0">
                <a:solidFill>
                  <a:schemeClr val="tx1">
                    <a:lumMod val="95000"/>
                    <a:lumOff val="5000"/>
                  </a:schemeClr>
                </a:solidFill>
              </a:rPr>
              <a:t>cudzí</a:t>
            </a:r>
            <a:r>
              <a:rPr lang="hu-HU" dirty="0" smtClean="0">
                <a:solidFill>
                  <a:schemeClr val="tx1">
                    <a:lumMod val="95000"/>
                    <a:lumOff val="5000"/>
                  </a:schemeClr>
                </a:solidFill>
              </a:rPr>
              <a:t> </a:t>
            </a:r>
            <a:r>
              <a:rPr lang="hu-HU" dirty="0" err="1" smtClean="0">
                <a:solidFill>
                  <a:schemeClr val="tx1">
                    <a:lumMod val="95000"/>
                    <a:lumOff val="5000"/>
                  </a:schemeClr>
                </a:solidFill>
              </a:rPr>
              <a:t>jazyk</a:t>
            </a:r>
            <a:r>
              <a:rPr lang="hu-HU" dirty="0" smtClean="0">
                <a:solidFill>
                  <a:schemeClr val="tx1">
                    <a:lumMod val="95000"/>
                    <a:lumOff val="5000"/>
                  </a:schemeClr>
                </a:solidFill>
              </a:rPr>
              <a:t> </a:t>
            </a:r>
            <a:r>
              <a:rPr lang="hu-HU" dirty="0" err="1" smtClean="0">
                <a:solidFill>
                  <a:schemeClr val="tx1">
                    <a:lumMod val="95000"/>
                    <a:lumOff val="5000"/>
                  </a:schemeClr>
                </a:solidFill>
              </a:rPr>
              <a:t>pre</a:t>
            </a:r>
            <a:r>
              <a:rPr lang="hu-HU" dirty="0" smtClean="0">
                <a:solidFill>
                  <a:schemeClr val="tx1">
                    <a:lumMod val="95000"/>
                    <a:lumOff val="5000"/>
                  </a:schemeClr>
                </a:solidFill>
              </a:rPr>
              <a:t> </a:t>
            </a:r>
            <a:r>
              <a:rPr lang="hu-HU" dirty="0" err="1" smtClean="0">
                <a:solidFill>
                  <a:schemeClr val="tx1">
                    <a:lumMod val="95000"/>
                    <a:lumOff val="5000"/>
                  </a:schemeClr>
                </a:solidFill>
              </a:rPr>
              <a:t>žiakov</a:t>
            </a:r>
            <a:r>
              <a:rPr lang="hu-HU" dirty="0" smtClean="0">
                <a:solidFill>
                  <a:schemeClr val="tx1">
                    <a:lumMod val="95000"/>
                    <a:lumOff val="5000"/>
                  </a:schemeClr>
                </a:solidFill>
              </a:rPr>
              <a:t> </a:t>
            </a:r>
            <a:r>
              <a:rPr lang="hu-HU" dirty="0" err="1" smtClean="0">
                <a:solidFill>
                  <a:schemeClr val="tx1">
                    <a:lumMod val="95000"/>
                    <a:lumOff val="5000"/>
                  </a:schemeClr>
                </a:solidFill>
              </a:rPr>
              <a:t>národnostných</a:t>
            </a:r>
            <a:r>
              <a:rPr lang="hu-HU" dirty="0" smtClean="0">
                <a:solidFill>
                  <a:schemeClr val="tx1">
                    <a:lumMod val="95000"/>
                    <a:lumOff val="5000"/>
                  </a:schemeClr>
                </a:solidFill>
              </a:rPr>
              <a:t> </a:t>
            </a:r>
            <a:r>
              <a:rPr lang="hu-HU" dirty="0" err="1" smtClean="0">
                <a:solidFill>
                  <a:schemeClr val="tx1">
                    <a:lumMod val="95000"/>
                    <a:lumOff val="5000"/>
                  </a:schemeClr>
                </a:solidFill>
              </a:rPr>
              <a:t>škôl</a:t>
            </a:r>
            <a:r>
              <a:rPr lang="hu-HU" dirty="0" smtClean="0">
                <a:solidFill>
                  <a:schemeClr val="tx1">
                    <a:lumMod val="95000"/>
                    <a:lumOff val="5000"/>
                  </a:schemeClr>
                </a:solidFill>
              </a:rPr>
              <a:t>)</a:t>
            </a:r>
          </a:p>
          <a:p>
            <a:r>
              <a:rPr lang="hu-HU" dirty="0" smtClean="0">
                <a:solidFill>
                  <a:schemeClr val="tx1">
                    <a:lumMod val="95000"/>
                    <a:lumOff val="5000"/>
                  </a:schemeClr>
                </a:solidFill>
              </a:rPr>
              <a:t>CLIL ↔ </a:t>
            </a:r>
            <a:r>
              <a:rPr lang="hu-HU" dirty="0" err="1" smtClean="0">
                <a:solidFill>
                  <a:schemeClr val="tx1">
                    <a:lumMod val="95000"/>
                    <a:lumOff val="5000"/>
                  </a:schemeClr>
                </a:solidFill>
              </a:rPr>
              <a:t>zachovanie</a:t>
            </a:r>
            <a:r>
              <a:rPr lang="hu-HU" dirty="0" smtClean="0">
                <a:solidFill>
                  <a:schemeClr val="tx1">
                    <a:lumMod val="95000"/>
                    <a:lumOff val="5000"/>
                  </a:schemeClr>
                </a:solidFill>
              </a:rPr>
              <a:t> </a:t>
            </a:r>
            <a:r>
              <a:rPr lang="hu-HU" dirty="0" err="1" smtClean="0">
                <a:solidFill>
                  <a:schemeClr val="tx1">
                    <a:lumMod val="95000"/>
                    <a:lumOff val="5000"/>
                  </a:schemeClr>
                </a:solidFill>
              </a:rPr>
              <a:t>národnej</a:t>
            </a:r>
            <a:r>
              <a:rPr lang="hu-HU" dirty="0" smtClean="0">
                <a:solidFill>
                  <a:schemeClr val="tx1">
                    <a:lumMod val="95000"/>
                    <a:lumOff val="5000"/>
                  </a:schemeClr>
                </a:solidFill>
              </a:rPr>
              <a:t> </a:t>
            </a:r>
            <a:r>
              <a:rPr lang="hu-HU" dirty="0" err="1" smtClean="0">
                <a:solidFill>
                  <a:schemeClr val="tx1">
                    <a:lumMod val="95000"/>
                    <a:lumOff val="5000"/>
                  </a:schemeClr>
                </a:solidFill>
              </a:rPr>
              <a:t>identity</a:t>
            </a:r>
            <a:endParaRPr lang="hu-HU" dirty="0" smtClean="0">
              <a:solidFill>
                <a:schemeClr val="tx1">
                  <a:lumMod val="95000"/>
                  <a:lumOff val="5000"/>
                </a:schemeClr>
              </a:solidFill>
            </a:endParaRPr>
          </a:p>
          <a:p>
            <a:r>
              <a:rPr lang="hu-HU" dirty="0" err="1">
                <a:solidFill>
                  <a:schemeClr val="tx1">
                    <a:lumMod val="95000"/>
                    <a:lumOff val="5000"/>
                  </a:schemeClr>
                </a:solidFill>
              </a:rPr>
              <a:t>Bilingválny</a:t>
            </a:r>
            <a:r>
              <a:rPr lang="hu-HU" dirty="0">
                <a:solidFill>
                  <a:schemeClr val="tx1">
                    <a:lumMod val="95000"/>
                    <a:lumOff val="5000"/>
                  </a:schemeClr>
                </a:solidFill>
              </a:rPr>
              <a:t> </a:t>
            </a:r>
            <a:r>
              <a:rPr lang="hu-HU" dirty="0" err="1" smtClean="0">
                <a:solidFill>
                  <a:schemeClr val="tx1">
                    <a:lumMod val="95000"/>
                    <a:lumOff val="5000"/>
                  </a:schemeClr>
                </a:solidFill>
              </a:rPr>
              <a:t>učiteľ</a:t>
            </a:r>
            <a:r>
              <a:rPr lang="hu-HU" dirty="0" smtClean="0">
                <a:solidFill>
                  <a:schemeClr val="tx1">
                    <a:lumMod val="95000"/>
                    <a:lumOff val="5000"/>
                  </a:schemeClr>
                </a:solidFill>
              </a:rPr>
              <a:t> a </a:t>
            </a:r>
            <a:r>
              <a:rPr lang="hu-HU" dirty="0" err="1" smtClean="0">
                <a:solidFill>
                  <a:schemeClr val="tx1">
                    <a:lumMod val="95000"/>
                    <a:lumOff val="5000"/>
                  </a:schemeClr>
                </a:solidFill>
              </a:rPr>
              <a:t>jazyková</a:t>
            </a:r>
            <a:r>
              <a:rPr lang="hu-HU" dirty="0" smtClean="0">
                <a:solidFill>
                  <a:schemeClr val="tx1">
                    <a:lumMod val="95000"/>
                    <a:lumOff val="5000"/>
                  </a:schemeClr>
                </a:solidFill>
              </a:rPr>
              <a:t> </a:t>
            </a:r>
            <a:r>
              <a:rPr lang="hu-HU" dirty="0" err="1" smtClean="0">
                <a:solidFill>
                  <a:schemeClr val="tx1">
                    <a:lumMod val="95000"/>
                    <a:lumOff val="5000"/>
                  </a:schemeClr>
                </a:solidFill>
              </a:rPr>
              <a:t>výchova</a:t>
            </a:r>
            <a:r>
              <a:rPr lang="hu-HU" dirty="0" smtClean="0">
                <a:solidFill>
                  <a:schemeClr val="tx1">
                    <a:lumMod val="95000"/>
                    <a:lumOff val="5000"/>
                  </a:schemeClr>
                </a:solidFill>
              </a:rPr>
              <a:t>, </a:t>
            </a:r>
            <a:r>
              <a:rPr lang="hu-HU" dirty="0" err="1" smtClean="0">
                <a:solidFill>
                  <a:schemeClr val="tx1">
                    <a:lumMod val="95000"/>
                    <a:lumOff val="5000"/>
                  </a:schemeClr>
                </a:solidFill>
              </a:rPr>
              <a:t>vyučovanie</a:t>
            </a:r>
            <a:r>
              <a:rPr lang="hu-HU" dirty="0" smtClean="0">
                <a:solidFill>
                  <a:schemeClr val="tx1">
                    <a:lumMod val="95000"/>
                    <a:lumOff val="5000"/>
                  </a:schemeClr>
                </a:solidFill>
              </a:rPr>
              <a:t> </a:t>
            </a:r>
            <a:r>
              <a:rPr lang="hu-HU" dirty="0" err="1" smtClean="0">
                <a:solidFill>
                  <a:schemeClr val="tx1">
                    <a:lumMod val="95000"/>
                    <a:lumOff val="5000"/>
                  </a:schemeClr>
                </a:solidFill>
              </a:rPr>
              <a:t>odborných</a:t>
            </a:r>
            <a:r>
              <a:rPr lang="hu-HU" dirty="0" smtClean="0">
                <a:solidFill>
                  <a:schemeClr val="tx1">
                    <a:lumMod val="95000"/>
                    <a:lumOff val="5000"/>
                  </a:schemeClr>
                </a:solidFill>
              </a:rPr>
              <a:t> </a:t>
            </a:r>
            <a:r>
              <a:rPr lang="hu-HU" dirty="0" err="1" smtClean="0">
                <a:solidFill>
                  <a:schemeClr val="tx1">
                    <a:lumMod val="95000"/>
                    <a:lumOff val="5000"/>
                  </a:schemeClr>
                </a:solidFill>
              </a:rPr>
              <a:t>predmetov</a:t>
            </a:r>
            <a:r>
              <a:rPr lang="hu-HU" dirty="0" smtClean="0">
                <a:solidFill>
                  <a:schemeClr val="tx1">
                    <a:lumMod val="95000"/>
                    <a:lumOff val="5000"/>
                  </a:schemeClr>
                </a:solidFill>
              </a:rPr>
              <a:t> v </a:t>
            </a:r>
            <a:r>
              <a:rPr lang="hu-HU" dirty="0" err="1" smtClean="0">
                <a:solidFill>
                  <a:schemeClr val="tx1">
                    <a:lumMod val="95000"/>
                    <a:lumOff val="5000"/>
                  </a:schemeClr>
                </a:solidFill>
              </a:rPr>
              <a:t>prvom</a:t>
            </a:r>
            <a:r>
              <a:rPr lang="hu-HU" dirty="0" smtClean="0">
                <a:solidFill>
                  <a:schemeClr val="tx1">
                    <a:lumMod val="95000"/>
                    <a:lumOff val="5000"/>
                  </a:schemeClr>
                </a:solidFill>
              </a:rPr>
              <a:t> (</a:t>
            </a:r>
            <a:r>
              <a:rPr lang="hu-HU" dirty="0" err="1" smtClean="0">
                <a:solidFill>
                  <a:schemeClr val="tx1">
                    <a:lumMod val="95000"/>
                    <a:lumOff val="5000"/>
                  </a:schemeClr>
                </a:solidFill>
              </a:rPr>
              <a:t>materinskom</a:t>
            </a:r>
            <a:r>
              <a:rPr lang="hu-HU" dirty="0" smtClean="0">
                <a:solidFill>
                  <a:schemeClr val="tx1">
                    <a:lumMod val="95000"/>
                    <a:lumOff val="5000"/>
                  </a:schemeClr>
                </a:solidFill>
              </a:rPr>
              <a:t>) </a:t>
            </a:r>
            <a:r>
              <a:rPr lang="hu-HU" dirty="0" err="1" smtClean="0">
                <a:solidFill>
                  <a:schemeClr val="tx1">
                    <a:lumMod val="95000"/>
                    <a:lumOff val="5000"/>
                  </a:schemeClr>
                </a:solidFill>
              </a:rPr>
              <a:t>jazyku</a:t>
            </a:r>
            <a:r>
              <a:rPr lang="hu-HU" dirty="0" smtClean="0">
                <a:solidFill>
                  <a:schemeClr val="tx1">
                    <a:lumMod val="95000"/>
                    <a:lumOff val="5000"/>
                  </a:schemeClr>
                </a:solidFill>
              </a:rPr>
              <a:t> </a:t>
            </a:r>
            <a:r>
              <a:rPr lang="hu-HU" dirty="0" err="1" smtClean="0">
                <a:solidFill>
                  <a:schemeClr val="tx1">
                    <a:lumMod val="95000"/>
                    <a:lumOff val="5000"/>
                  </a:schemeClr>
                </a:solidFill>
              </a:rPr>
              <a:t>žiakov</a:t>
            </a:r>
            <a:r>
              <a:rPr lang="hu-HU" dirty="0" smtClean="0">
                <a:solidFill>
                  <a:schemeClr val="tx1">
                    <a:lumMod val="95000"/>
                    <a:lumOff val="5000"/>
                  </a:schemeClr>
                </a:solidFill>
              </a:rPr>
              <a:t> </a:t>
            </a:r>
            <a:r>
              <a:rPr lang="hu-HU" dirty="0" err="1" smtClean="0">
                <a:solidFill>
                  <a:schemeClr val="tx1">
                    <a:lumMod val="95000"/>
                    <a:lumOff val="5000"/>
                  </a:schemeClr>
                </a:solidFill>
              </a:rPr>
              <a:t>národnostných</a:t>
            </a:r>
            <a:r>
              <a:rPr lang="hu-HU" dirty="0" smtClean="0">
                <a:solidFill>
                  <a:schemeClr val="tx1">
                    <a:lumMod val="95000"/>
                    <a:lumOff val="5000"/>
                  </a:schemeClr>
                </a:solidFill>
              </a:rPr>
              <a:t> </a:t>
            </a:r>
            <a:r>
              <a:rPr lang="hu-HU" dirty="0" err="1" smtClean="0">
                <a:solidFill>
                  <a:schemeClr val="tx1">
                    <a:lumMod val="95000"/>
                    <a:lumOff val="5000"/>
                  </a:schemeClr>
                </a:solidFill>
              </a:rPr>
              <a:t>škôl</a:t>
            </a:r>
            <a:endParaRPr lang="hu-HU" dirty="0">
              <a:solidFill>
                <a:schemeClr val="tx1">
                  <a:lumMod val="95000"/>
                  <a:lumOff val="5000"/>
                </a:schemeClr>
              </a:solidFill>
            </a:endParaRPr>
          </a:p>
          <a:p>
            <a:r>
              <a:rPr lang="hu-HU" dirty="0" smtClean="0">
                <a:solidFill>
                  <a:schemeClr val="tx1">
                    <a:lumMod val="95000"/>
                    <a:lumOff val="5000"/>
                  </a:schemeClr>
                </a:solidFill>
              </a:rPr>
              <a:t>Ideológia v </a:t>
            </a:r>
            <a:r>
              <a:rPr lang="hu-HU" dirty="0" err="1" smtClean="0">
                <a:solidFill>
                  <a:schemeClr val="tx1">
                    <a:lumMod val="95000"/>
                    <a:lumOff val="5000"/>
                  </a:schemeClr>
                </a:solidFill>
              </a:rPr>
              <a:t>učebniciach</a:t>
            </a:r>
            <a:r>
              <a:rPr lang="hu-HU" dirty="0" smtClean="0">
                <a:solidFill>
                  <a:schemeClr val="tx1">
                    <a:lumMod val="95000"/>
                    <a:lumOff val="5000"/>
                  </a:schemeClr>
                </a:solidFill>
              </a:rPr>
              <a:t> a v </a:t>
            </a:r>
            <a:r>
              <a:rPr lang="hu-HU" dirty="0" err="1" smtClean="0">
                <a:solidFill>
                  <a:schemeClr val="tx1">
                    <a:lumMod val="95000"/>
                    <a:lumOff val="5000"/>
                  </a:schemeClr>
                </a:solidFill>
              </a:rPr>
              <a:t>školských</a:t>
            </a:r>
            <a:r>
              <a:rPr lang="hu-HU" dirty="0" smtClean="0">
                <a:solidFill>
                  <a:schemeClr val="tx1">
                    <a:lumMod val="95000"/>
                    <a:lumOff val="5000"/>
                  </a:schemeClr>
                </a:solidFill>
              </a:rPr>
              <a:t> </a:t>
            </a:r>
            <a:r>
              <a:rPr lang="hu-HU" dirty="0" err="1" smtClean="0">
                <a:solidFill>
                  <a:schemeClr val="tx1">
                    <a:lumMod val="95000"/>
                    <a:lumOff val="5000"/>
                  </a:schemeClr>
                </a:solidFill>
              </a:rPr>
              <a:t>dokumentoch</a:t>
            </a:r>
            <a:r>
              <a:rPr lang="hu-HU" dirty="0" smtClean="0">
                <a:solidFill>
                  <a:schemeClr val="tx1">
                    <a:lumMod val="95000"/>
                    <a:lumOff val="5000"/>
                  </a:schemeClr>
                </a:solidFill>
              </a:rPr>
              <a:t> </a:t>
            </a:r>
          </a:p>
          <a:p>
            <a:r>
              <a:rPr lang="hu-HU" dirty="0" err="1" smtClean="0">
                <a:solidFill>
                  <a:schemeClr val="tx1">
                    <a:lumMod val="95000"/>
                    <a:lumOff val="5000"/>
                  </a:schemeClr>
                </a:solidFill>
              </a:rPr>
              <a:t>Osvojovanie</a:t>
            </a:r>
            <a:r>
              <a:rPr lang="hu-HU" dirty="0" smtClean="0">
                <a:solidFill>
                  <a:schemeClr val="tx1">
                    <a:lumMod val="95000"/>
                    <a:lumOff val="5000"/>
                  </a:schemeClr>
                </a:solidFill>
              </a:rPr>
              <a:t> </a:t>
            </a:r>
            <a:r>
              <a:rPr lang="hu-HU" dirty="0" err="1" smtClean="0">
                <a:solidFill>
                  <a:schemeClr val="tx1">
                    <a:lumMod val="95000"/>
                    <a:lumOff val="5000"/>
                  </a:schemeClr>
                </a:solidFill>
              </a:rPr>
              <a:t>si</a:t>
            </a:r>
            <a:r>
              <a:rPr lang="hu-HU" dirty="0" smtClean="0">
                <a:solidFill>
                  <a:schemeClr val="tx1">
                    <a:lumMod val="95000"/>
                    <a:lumOff val="5000"/>
                  </a:schemeClr>
                </a:solidFill>
              </a:rPr>
              <a:t> </a:t>
            </a:r>
            <a:r>
              <a:rPr lang="hu-HU" dirty="0" err="1" smtClean="0">
                <a:solidFill>
                  <a:schemeClr val="tx1">
                    <a:lumMod val="95000"/>
                    <a:lumOff val="5000"/>
                  </a:schemeClr>
                </a:solidFill>
              </a:rPr>
              <a:t>jazyka</a:t>
            </a:r>
            <a:r>
              <a:rPr lang="hu-HU" dirty="0" smtClean="0">
                <a:solidFill>
                  <a:schemeClr val="tx1">
                    <a:lumMod val="95000"/>
                    <a:lumOff val="5000"/>
                  </a:schemeClr>
                </a:solidFill>
              </a:rPr>
              <a:t> (</a:t>
            </a:r>
            <a:r>
              <a:rPr lang="hu-HU" dirty="0" err="1" smtClean="0">
                <a:solidFill>
                  <a:schemeClr val="tx1">
                    <a:lumMod val="95000"/>
                    <a:lumOff val="5000"/>
                  </a:schemeClr>
                </a:solidFill>
              </a:rPr>
              <a:t>druhý</a:t>
            </a:r>
            <a:r>
              <a:rPr lang="hu-HU" dirty="0" smtClean="0">
                <a:solidFill>
                  <a:schemeClr val="tx1">
                    <a:lumMod val="95000"/>
                    <a:lumOff val="5000"/>
                  </a:schemeClr>
                </a:solidFill>
              </a:rPr>
              <a:t> </a:t>
            </a:r>
            <a:r>
              <a:rPr lang="hu-HU" dirty="0" err="1" smtClean="0">
                <a:solidFill>
                  <a:schemeClr val="tx1">
                    <a:lumMod val="95000"/>
                    <a:lumOff val="5000"/>
                  </a:schemeClr>
                </a:solidFill>
              </a:rPr>
              <a:t>jazyk</a:t>
            </a:r>
            <a:r>
              <a:rPr lang="hu-HU" dirty="0" smtClean="0">
                <a:solidFill>
                  <a:schemeClr val="tx1">
                    <a:lumMod val="95000"/>
                    <a:lumOff val="5000"/>
                  </a:schemeClr>
                </a:solidFill>
              </a:rPr>
              <a:t> – </a:t>
            </a:r>
            <a:r>
              <a:rPr lang="hu-HU" dirty="0" err="1" smtClean="0">
                <a:solidFill>
                  <a:schemeClr val="tx1">
                    <a:lumMod val="95000"/>
                    <a:lumOff val="5000"/>
                  </a:schemeClr>
                </a:solidFill>
              </a:rPr>
              <a:t>štátny</a:t>
            </a:r>
            <a:r>
              <a:rPr lang="hu-HU" dirty="0" smtClean="0">
                <a:solidFill>
                  <a:schemeClr val="tx1">
                    <a:lumMod val="95000"/>
                    <a:lumOff val="5000"/>
                  </a:schemeClr>
                </a:solidFill>
              </a:rPr>
              <a:t> </a:t>
            </a:r>
            <a:r>
              <a:rPr lang="hu-HU" dirty="0" err="1" smtClean="0">
                <a:solidFill>
                  <a:schemeClr val="tx1">
                    <a:lumMod val="95000"/>
                    <a:lumOff val="5000"/>
                  </a:schemeClr>
                </a:solidFill>
              </a:rPr>
              <a:t>jazyk</a:t>
            </a:r>
            <a:r>
              <a:rPr lang="hu-HU" dirty="0" smtClean="0">
                <a:solidFill>
                  <a:schemeClr val="tx1">
                    <a:lumMod val="95000"/>
                    <a:lumOff val="5000"/>
                  </a:schemeClr>
                </a:solidFill>
              </a:rPr>
              <a:t>, </a:t>
            </a:r>
            <a:r>
              <a:rPr lang="hu-HU" dirty="0" err="1" smtClean="0">
                <a:solidFill>
                  <a:schemeClr val="tx1">
                    <a:lumMod val="95000"/>
                    <a:lumOff val="5000"/>
                  </a:schemeClr>
                </a:solidFill>
              </a:rPr>
              <a:t>tretí</a:t>
            </a:r>
            <a:r>
              <a:rPr lang="hu-HU" dirty="0" smtClean="0">
                <a:solidFill>
                  <a:schemeClr val="tx1">
                    <a:lumMod val="95000"/>
                    <a:lumOff val="5000"/>
                  </a:schemeClr>
                </a:solidFill>
              </a:rPr>
              <a:t> </a:t>
            </a:r>
            <a:r>
              <a:rPr lang="hu-HU" dirty="0" err="1" smtClean="0">
                <a:solidFill>
                  <a:schemeClr val="tx1">
                    <a:lumMod val="95000"/>
                    <a:lumOff val="5000"/>
                  </a:schemeClr>
                </a:solidFill>
              </a:rPr>
              <a:t>jazyk</a:t>
            </a:r>
            <a:r>
              <a:rPr lang="hu-HU" dirty="0" smtClean="0">
                <a:solidFill>
                  <a:schemeClr val="tx1">
                    <a:lumMod val="95000"/>
                    <a:lumOff val="5000"/>
                  </a:schemeClr>
                </a:solidFill>
              </a:rPr>
              <a:t> – </a:t>
            </a:r>
            <a:r>
              <a:rPr lang="hu-HU" dirty="0" err="1" smtClean="0">
                <a:solidFill>
                  <a:schemeClr val="tx1">
                    <a:lumMod val="95000"/>
                    <a:lumOff val="5000"/>
                  </a:schemeClr>
                </a:solidFill>
              </a:rPr>
              <a:t>svetový</a:t>
            </a:r>
            <a:r>
              <a:rPr lang="hu-HU" dirty="0" smtClean="0">
                <a:solidFill>
                  <a:schemeClr val="tx1">
                    <a:lumMod val="95000"/>
                    <a:lumOff val="5000"/>
                  </a:schemeClr>
                </a:solidFill>
              </a:rPr>
              <a:t> </a:t>
            </a:r>
            <a:r>
              <a:rPr lang="hu-HU" dirty="0" err="1" smtClean="0">
                <a:solidFill>
                  <a:schemeClr val="tx1">
                    <a:lumMod val="95000"/>
                    <a:lumOff val="5000"/>
                  </a:schemeClr>
                </a:solidFill>
              </a:rPr>
              <a:t>jazyk</a:t>
            </a:r>
            <a:r>
              <a:rPr lang="hu-HU" dirty="0" smtClean="0">
                <a:solidFill>
                  <a:schemeClr val="tx1">
                    <a:lumMod val="95000"/>
                    <a:lumOff val="5000"/>
                  </a:schemeClr>
                </a:solidFill>
              </a:rPr>
              <a:t>)</a:t>
            </a:r>
          </a:p>
          <a:p>
            <a:r>
              <a:rPr lang="hu-HU" dirty="0" err="1" smtClean="0">
                <a:solidFill>
                  <a:schemeClr val="tx1">
                    <a:lumMod val="95000"/>
                    <a:lumOff val="5000"/>
                  </a:schemeClr>
                </a:solidFill>
              </a:rPr>
              <a:t>Jazyková</a:t>
            </a:r>
            <a:r>
              <a:rPr lang="hu-HU" dirty="0" smtClean="0">
                <a:solidFill>
                  <a:schemeClr val="tx1">
                    <a:lumMod val="95000"/>
                    <a:lumOff val="5000"/>
                  </a:schemeClr>
                </a:solidFill>
              </a:rPr>
              <a:t> </a:t>
            </a:r>
            <a:r>
              <a:rPr lang="hu-HU" dirty="0" err="1" smtClean="0">
                <a:solidFill>
                  <a:schemeClr val="tx1">
                    <a:lumMod val="95000"/>
                    <a:lumOff val="5000"/>
                  </a:schemeClr>
                </a:solidFill>
              </a:rPr>
              <a:t>diskriminácia</a:t>
            </a:r>
            <a:r>
              <a:rPr lang="hu-HU" dirty="0" smtClean="0">
                <a:solidFill>
                  <a:schemeClr val="tx1">
                    <a:lumMod val="95000"/>
                    <a:lumOff val="5000"/>
                  </a:schemeClr>
                </a:solidFill>
              </a:rPr>
              <a:t> v </a:t>
            </a:r>
            <a:r>
              <a:rPr lang="hu-HU" dirty="0" err="1" smtClean="0">
                <a:solidFill>
                  <a:schemeClr val="tx1">
                    <a:lumMod val="95000"/>
                    <a:lumOff val="5000"/>
                  </a:schemeClr>
                </a:solidFill>
              </a:rPr>
              <a:t>škole</a:t>
            </a:r>
            <a:endParaRPr lang="sk-SK" dirty="0">
              <a:solidFill>
                <a:schemeClr val="tx1">
                  <a:lumMod val="95000"/>
                  <a:lumOff val="5000"/>
                </a:schemeClr>
              </a:solidFill>
            </a:endParaRPr>
          </a:p>
        </p:txBody>
      </p:sp>
    </p:spTree>
    <p:extLst>
      <p:ext uri="{BB962C8B-B14F-4D97-AF65-F5344CB8AC3E}">
        <p14:creationId xmlns:p14="http://schemas.microsoft.com/office/powerpoint/2010/main" val="3912391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b="1" dirty="0">
                <a:latin typeface="+mn-lt"/>
              </a:rPr>
              <a:t>3. Rodinné zázemie z hľadiska tradovania </a:t>
            </a:r>
            <a:r>
              <a:rPr lang="sk-SK" sz="4000" b="1" dirty="0" smtClean="0">
                <a:latin typeface="+mn-lt"/>
              </a:rPr>
              <a:t>slovenčiny</a:t>
            </a:r>
            <a:endParaRPr lang="hu-HU" sz="4000" b="1" dirty="0">
              <a:latin typeface="+mn-lt"/>
            </a:endParaRPr>
          </a:p>
        </p:txBody>
      </p:sp>
      <p:sp>
        <p:nvSpPr>
          <p:cNvPr id="3" name="Zástupný symbol obsahu 2"/>
          <p:cNvSpPr>
            <a:spLocks noGrp="1"/>
          </p:cNvSpPr>
          <p:nvPr>
            <p:ph idx="1"/>
          </p:nvPr>
        </p:nvSpPr>
        <p:spPr/>
        <p:txBody>
          <a:bodyPr>
            <a:normAutofit/>
          </a:bodyPr>
          <a:lstStyle/>
          <a:p>
            <a:r>
              <a:rPr lang="sk-SK" sz="2400" dirty="0" smtClean="0"/>
              <a:t>S </a:t>
            </a:r>
            <a:r>
              <a:rPr lang="sk-SK" sz="2400" dirty="0"/>
              <a:t>akými vedomosťami slovenčiny prídu deti do školy? Spolupráca s materskou školou. Nakoľko podporujú rodičia výučbu detí po slovensky? Učia sa deti slovenčinu ako cudzí jazyk alebo ako materinský jazyk predkov</a:t>
            </a:r>
            <a:r>
              <a:rPr lang="sk-SK" sz="2400" dirty="0" smtClean="0"/>
              <a:t>?</a:t>
            </a:r>
          </a:p>
          <a:p>
            <a:r>
              <a:rPr lang="sk-SK" sz="2400" dirty="0"/>
              <a:t>Keďže v rodinách rozprávajú čoraz menej po slovensky, deti prídu do školy bez vedomosti tohto jazyka. Materská škola má za úlohu pripraviť deti na školu. V tejto súvislosti prichádza do úvahy aj príprava na slovenčinu, materské školy nahrádzajú tradovanie slovenčiny v rodinnom zázemí. Škola – okrem iného – berie na seba aj túto úlohu a rodina to od nej aj očakáva: preto rodičia dávajú deti do slovenskej školy, aby sa naučili po slovensky</a:t>
            </a:r>
            <a:r>
              <a:rPr lang="sk-SK" sz="2400" dirty="0" smtClean="0"/>
              <a:t>.</a:t>
            </a:r>
            <a:endParaRPr lang="hu-HU" sz="2400" dirty="0"/>
          </a:p>
        </p:txBody>
      </p:sp>
    </p:spTree>
    <p:extLst>
      <p:ext uri="{BB962C8B-B14F-4D97-AF65-F5344CB8AC3E}">
        <p14:creationId xmlns:p14="http://schemas.microsoft.com/office/powerpoint/2010/main" val="1286235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b="1" dirty="0">
                <a:latin typeface="+mn-lt"/>
              </a:rPr>
              <a:t>4. Používanie slovenčiny na </a:t>
            </a:r>
            <a:r>
              <a:rPr lang="sk-SK" sz="4000" b="1" dirty="0" smtClean="0">
                <a:latin typeface="+mn-lt"/>
              </a:rPr>
              <a:t>hodinách</a:t>
            </a:r>
            <a:endParaRPr lang="hu-HU" sz="4000" b="1" dirty="0">
              <a:latin typeface="+mn-lt"/>
            </a:endParaRPr>
          </a:p>
        </p:txBody>
      </p:sp>
      <p:sp>
        <p:nvSpPr>
          <p:cNvPr id="3" name="Zástupný symbol obsahu 2"/>
          <p:cNvSpPr>
            <a:spLocks noGrp="1"/>
          </p:cNvSpPr>
          <p:nvPr>
            <p:ph idx="1"/>
          </p:nvPr>
        </p:nvSpPr>
        <p:spPr/>
        <p:txBody>
          <a:bodyPr>
            <a:normAutofit/>
          </a:bodyPr>
          <a:lstStyle/>
          <a:p>
            <a:r>
              <a:rPr lang="sk-SK" sz="2400" dirty="0" smtClean="0"/>
              <a:t>Nakoľko </a:t>
            </a:r>
            <a:r>
              <a:rPr lang="sk-SK" sz="2400" dirty="0"/>
              <a:t>a v akom jazyku reagujú deti na slovenské výzvy, otázky? Povedia niečo po slovensky aj mimo učiva? Akými špeciálnymi metódami sa prispôsobujú pedagógovia podmienkam vyučovania slovenčiny v danej škole? Ako ovplyvňujú používanie slovenčiny hosťujúci učitelia</a:t>
            </a:r>
            <a:r>
              <a:rPr lang="sk-SK" sz="2400" dirty="0" smtClean="0"/>
              <a:t>?</a:t>
            </a:r>
          </a:p>
          <a:p>
            <a:r>
              <a:rPr lang="sk-SK" sz="2400" dirty="0"/>
              <a:t>V prvej fáze inštitucionálnej výučby slovenčiny sa vo všetkých typoch škôl metodicky vychádzalo z </a:t>
            </a:r>
            <a:r>
              <a:rPr lang="sk-SK" sz="2400" dirty="0" err="1"/>
              <a:t>diglosie</a:t>
            </a:r>
            <a:r>
              <a:rPr lang="sk-SK" sz="2400" dirty="0"/>
              <a:t> žiakov. Všetci žiaci dobre ovládali niektorý miestny dialekt z domu, jazyková výchova smerovala k ovládaniu spisovného jazyka </a:t>
            </a:r>
            <a:r>
              <a:rPr lang="sk-SK" sz="2400" dirty="0" err="1"/>
              <a:t>kontrastívnou</a:t>
            </a:r>
            <a:r>
              <a:rPr lang="sk-SK" sz="2400" dirty="0"/>
              <a:t> metódou. Boli však uplatňované postupy, ktoré vyvolali pocit menejcennosti tej jazykovej podoby, ktorú ovládali </a:t>
            </a:r>
            <a:r>
              <a:rPr lang="sk-SK" sz="2400" dirty="0" err="1"/>
              <a:t>generáce</a:t>
            </a:r>
            <a:r>
              <a:rPr lang="sk-SK" sz="2400" dirty="0"/>
              <a:t> staršie od školského veku</a:t>
            </a:r>
            <a:r>
              <a:rPr lang="sk-SK" sz="2400" dirty="0" smtClean="0"/>
              <a:t>.</a:t>
            </a:r>
            <a:endParaRPr lang="hu-HU" sz="2400" dirty="0"/>
          </a:p>
        </p:txBody>
      </p:sp>
    </p:spTree>
    <p:extLst>
      <p:ext uri="{BB962C8B-B14F-4D97-AF65-F5344CB8AC3E}">
        <p14:creationId xmlns:p14="http://schemas.microsoft.com/office/powerpoint/2010/main" val="170135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795867"/>
            <a:ext cx="10515600" cy="5381096"/>
          </a:xfrm>
        </p:spPr>
        <p:txBody>
          <a:bodyPr>
            <a:normAutofit fontScale="92500"/>
          </a:bodyPr>
          <a:lstStyle/>
          <a:p>
            <a:r>
              <a:rPr lang="sk-SK" sz="2400" dirty="0" smtClean="0"/>
              <a:t>Následkom </a:t>
            </a:r>
            <a:r>
              <a:rPr lang="sk-SK" sz="2400" dirty="0"/>
              <a:t>výmeny obyvateľstva v rokoch 1946 – 48 bola dolnozemská slovenská societa značne narušená – zmenila sa aj jazyková situácia prostredia, aj stupeň ovládania jazyka detí. Metodika vyučovania sa týmto zmenám neprispôsobovala. Pedagógovia si uvedomovali zmeny, ale priznať situáciu, že pre deti slovenskej národnosti je </a:t>
            </a:r>
            <a:r>
              <a:rPr lang="sk-SK" sz="2400" dirty="0" err="1"/>
              <a:t>slovečina</a:t>
            </a:r>
            <a:r>
              <a:rPr lang="sk-SK" sz="2400" dirty="0"/>
              <a:t> cudzím jazykom, by bolo viedlo k politickým komplikáciám. </a:t>
            </a:r>
            <a:endParaRPr lang="sk-SK" sz="2400" dirty="0" smtClean="0"/>
          </a:p>
          <a:p>
            <a:r>
              <a:rPr lang="sk-SK" sz="2400" dirty="0" smtClean="0"/>
              <a:t>V</a:t>
            </a:r>
            <a:r>
              <a:rPr lang="sk-SK" sz="2400" dirty="0"/>
              <a:t> šesťdesiatych rokoch sa dalo ešte počítať so živým jazykom, ale slovná zásoba bola chudobnejšia, maďarský jazyk mal väčší vplyv. </a:t>
            </a:r>
            <a:endParaRPr lang="sk-SK" sz="2400" dirty="0" smtClean="0"/>
          </a:p>
          <a:p>
            <a:r>
              <a:rPr lang="sk-SK" sz="2400" dirty="0" smtClean="0"/>
              <a:t>Pre </a:t>
            </a:r>
            <a:r>
              <a:rPr lang="sk-SK" sz="2400" dirty="0"/>
              <a:t>osemdesiate roky je charakteristické, že „</a:t>
            </a:r>
            <a:r>
              <a:rPr lang="sk-SK" sz="2400" i="1" dirty="0"/>
              <a:t>v maďarčine je ľahšie</a:t>
            </a:r>
            <a:r>
              <a:rPr lang="sk-SK" sz="2400" dirty="0"/>
              <a:t>“, motivácia žiadna: „</a:t>
            </a:r>
            <a:r>
              <a:rPr lang="sk-SK" sz="2400" i="1" dirty="0"/>
              <a:t>treba učiť angličtinu</a:t>
            </a:r>
            <a:r>
              <a:rPr lang="sk-SK" sz="2400" dirty="0"/>
              <a:t>“ </a:t>
            </a:r>
            <a:endParaRPr lang="sk-SK" sz="2400" dirty="0" smtClean="0"/>
          </a:p>
          <a:p>
            <a:r>
              <a:rPr lang="sk-SK" sz="2400" dirty="0"/>
              <a:t>Deti prídu do školy napriek príprave v škôlke bez znalosti slovenčiny, je to obrovský pokrok, že už v druhom polroku prvého ročníka rozumejú slovenské pokyny učiteľky a aj keď občas s chybami, ale reagujú na otázky. Plynulý slovenský prejav sa ešte ani neočakáva. Deťom robia ťažkosti predovšetkým gramatické rody a pády – gramatické kategórie, ktoré v maďarčine neexistujú alebo sa vyjadrujú inak. To je dôkazom toho, že deti majú materinský jazyk maďarský a pred školou sa so slovenčinou veľmi nestretli.</a:t>
            </a:r>
            <a:endParaRPr lang="hu-HU" sz="2400" dirty="0"/>
          </a:p>
        </p:txBody>
      </p:sp>
    </p:spTree>
    <p:extLst>
      <p:ext uri="{BB962C8B-B14F-4D97-AF65-F5344CB8AC3E}">
        <p14:creationId xmlns:p14="http://schemas.microsoft.com/office/powerpoint/2010/main" val="38567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855133"/>
            <a:ext cx="10515600" cy="5321830"/>
          </a:xfrm>
        </p:spPr>
        <p:txBody>
          <a:bodyPr>
            <a:normAutofit/>
          </a:bodyPr>
          <a:lstStyle/>
          <a:p>
            <a:r>
              <a:rPr lang="sk-SK" sz="2400" dirty="0"/>
              <a:t>Musíme vyzdvihnúť dôležitú úlohu hosťujúcich učiteľov. Tým, že hosťujúce učiteľky nehovoria po maďarsky, aj po dlhšom pobyte len rozumejú, sú deti nútené komunikovať s nimi po slovensky</a:t>
            </a:r>
            <a:r>
              <a:rPr lang="sk-SK" sz="2400" dirty="0" smtClean="0"/>
              <a:t>.</a:t>
            </a:r>
          </a:p>
          <a:p>
            <a:r>
              <a:rPr lang="sk-SK" sz="2400" dirty="0"/>
              <a:t>V nižších ročníkoch je slovenčina napr. v Novej Hute veľmi populárna lebo, sa učia hrou, spevom, chodením na výlety. Na hodinách slovenčiny odznievajú pokyny alebo otázky najprv po slovensky, potom sa učiteľ opýta, či rozumeli. </a:t>
            </a:r>
            <a:endParaRPr lang="hu-HU" sz="2400" dirty="0"/>
          </a:p>
        </p:txBody>
      </p:sp>
    </p:spTree>
    <p:extLst>
      <p:ext uri="{BB962C8B-B14F-4D97-AF65-F5344CB8AC3E}">
        <p14:creationId xmlns:p14="http://schemas.microsoft.com/office/powerpoint/2010/main" val="171138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4000" b="1" i="1" dirty="0">
                <a:latin typeface="+mn-lt"/>
              </a:rPr>
              <a:t>5. Používanie slovenčiny v spontánnych </a:t>
            </a:r>
            <a:r>
              <a:rPr lang="sk-SK" sz="4000" b="1" i="1" dirty="0" smtClean="0">
                <a:latin typeface="+mn-lt"/>
              </a:rPr>
              <a:t>situáciách</a:t>
            </a:r>
            <a:endParaRPr lang="hu-HU" sz="4000" b="1" dirty="0">
              <a:latin typeface="+mn-lt"/>
            </a:endParaRPr>
          </a:p>
        </p:txBody>
      </p:sp>
      <p:sp>
        <p:nvSpPr>
          <p:cNvPr id="3" name="Zástupný symbol obsahu 2"/>
          <p:cNvSpPr>
            <a:spLocks noGrp="1"/>
          </p:cNvSpPr>
          <p:nvPr>
            <p:ph idx="1"/>
          </p:nvPr>
        </p:nvSpPr>
        <p:spPr/>
        <p:txBody>
          <a:bodyPr>
            <a:noAutofit/>
          </a:bodyPr>
          <a:lstStyle/>
          <a:p>
            <a:r>
              <a:rPr lang="sk-SK" sz="2300" dirty="0" smtClean="0"/>
              <a:t>Rozprávajú </a:t>
            </a:r>
            <a:r>
              <a:rPr lang="sk-SK" sz="2300" dirty="0"/>
              <a:t>sa učitelia medzi sebou po slovensky? Je prirodzené, keď niekto v zborovni prehovorí po slovensky? V akom jazyku na to reagujú deti a v akom učitelia? V akých </a:t>
            </a:r>
            <a:r>
              <a:rPr lang="sk-SK" sz="2300" dirty="0" smtClean="0"/>
              <a:t>situáciách </a:t>
            </a:r>
            <a:r>
              <a:rPr lang="sk-SK" sz="2300" dirty="0"/>
              <a:t>sa najviac používa slovenčina? Ktorý jazyk používajú deti, keď sa hrajú? Ktorý jazyk počuť, keď vyjdú z triedy</a:t>
            </a:r>
            <a:r>
              <a:rPr lang="sk-SK" sz="2300" dirty="0" smtClean="0"/>
              <a:t>?</a:t>
            </a:r>
          </a:p>
          <a:p>
            <a:r>
              <a:rPr lang="sk-SK" sz="2300" dirty="0"/>
              <a:t>Učitelia medzi sebou používajú obidva jazyky, s hosťujúcimi učiteľmi slovenčinu. V zborovni učitelia hovoria miešane spisovnou slovenčinou a po maďarsky, nárečie málo počuť, u detí vôbec nie. Výber jazyka u učiteľov závisí nie od zložitosti, ako u detí, ale od témy: keď sa tematika týka slovenčiny, Slovákov alebo </a:t>
            </a:r>
            <a:r>
              <a:rPr lang="sk-SK" sz="2300" dirty="0" err="1"/>
              <a:t>Komlóšanov</a:t>
            </a:r>
            <a:r>
              <a:rPr lang="sk-SK" sz="2300" dirty="0"/>
              <a:t>, tak sa hovorí po slovensky, ale o úradných alebo organizačných veciach hovoria po maďarsky. </a:t>
            </a:r>
            <a:endParaRPr lang="sk-SK" sz="2300" dirty="0" smtClean="0"/>
          </a:p>
          <a:p>
            <a:r>
              <a:rPr lang="sk-SK" sz="2300" dirty="0" smtClean="0"/>
              <a:t>Žiaci </a:t>
            </a:r>
            <a:r>
              <a:rPr lang="sk-SK" sz="2300" dirty="0"/>
              <a:t>medzi sebou hovoria po maďarsky, s tými učiteľmi, ktorí to očakávajú, po slovensky. Nápisy v školách deklarujú slovenskosť, na podujatiach sú prítomné obidva jazyky</a:t>
            </a:r>
            <a:r>
              <a:rPr lang="sk-SK" sz="2300" dirty="0" smtClean="0"/>
              <a:t>.</a:t>
            </a:r>
            <a:endParaRPr lang="hu-HU" sz="2300" dirty="0"/>
          </a:p>
        </p:txBody>
      </p:sp>
    </p:spTree>
    <p:extLst>
      <p:ext uri="{BB962C8B-B14F-4D97-AF65-F5344CB8AC3E}">
        <p14:creationId xmlns:p14="http://schemas.microsoft.com/office/powerpoint/2010/main" val="260732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83663"/>
            <a:ext cx="10515600" cy="1325563"/>
          </a:xfrm>
        </p:spPr>
        <p:txBody>
          <a:bodyPr>
            <a:normAutofit fontScale="90000"/>
          </a:bodyPr>
          <a:lstStyle/>
          <a:p>
            <a:r>
              <a:rPr lang="sk-SK" b="1" dirty="0" smtClean="0">
                <a:latin typeface="+mn-lt"/>
              </a:rPr>
              <a:t>Praktický prínos vedeckého poznania pri </a:t>
            </a:r>
            <a:r>
              <a:rPr lang="sk-SK" b="1" dirty="0">
                <a:latin typeface="+mn-lt"/>
              </a:rPr>
              <a:t>ďalšom rozvoji používania slovenského jazyka v školách </a:t>
            </a:r>
            <a:r>
              <a:rPr lang="sk-SK" b="1" dirty="0" smtClean="0">
                <a:latin typeface="+mn-lt"/>
              </a:rPr>
              <a:t/>
            </a:r>
            <a:br>
              <a:rPr lang="sk-SK" b="1" dirty="0" smtClean="0">
                <a:latin typeface="+mn-lt"/>
              </a:rPr>
            </a:br>
            <a:r>
              <a:rPr lang="sk-SK" b="1" dirty="0" smtClean="0">
                <a:latin typeface="+mn-lt"/>
              </a:rPr>
              <a:t>v </a:t>
            </a:r>
            <a:r>
              <a:rPr lang="sk-SK" b="1" dirty="0">
                <a:latin typeface="+mn-lt"/>
              </a:rPr>
              <a:t>Maďarsku</a:t>
            </a:r>
            <a:endParaRPr lang="hu-HU" b="1" dirty="0">
              <a:latin typeface="+mn-lt"/>
            </a:endParaRPr>
          </a:p>
        </p:txBody>
      </p:sp>
      <p:sp>
        <p:nvSpPr>
          <p:cNvPr id="3" name="Zástupný symbol obsahu 2"/>
          <p:cNvSpPr>
            <a:spLocks noGrp="1"/>
          </p:cNvSpPr>
          <p:nvPr>
            <p:ph idx="1"/>
          </p:nvPr>
        </p:nvSpPr>
        <p:spPr>
          <a:xfrm>
            <a:off x="838200" y="2020366"/>
            <a:ext cx="10515600" cy="4351338"/>
          </a:xfrm>
        </p:spPr>
        <p:txBody>
          <a:bodyPr>
            <a:normAutofit fontScale="70000" lnSpcReduction="20000"/>
          </a:bodyPr>
          <a:lstStyle/>
          <a:p>
            <a:r>
              <a:rPr lang="sk-SK" dirty="0" smtClean="0"/>
              <a:t>1</a:t>
            </a:r>
            <a:r>
              <a:rPr lang="sk-SK" dirty="0"/>
              <a:t>. Školský systém a predmety majú vyhovovať požiadavkám trhu práce, aby sa slovenské deti mohli lepšie uplatniť (tým bude aj slovenská škola lákavá), neskončiť jazykovou skúškou, ale ďalej zužitkúvať vedomosti zo slovenčiny.</a:t>
            </a:r>
            <a:endParaRPr lang="hu-HU" dirty="0"/>
          </a:p>
          <a:p>
            <a:r>
              <a:rPr lang="sk-SK" dirty="0"/>
              <a:t>2. Nezatvárať malé školy, aj keď je detí málo, lebo keď cestujú do inej školy, nie je isté, že do slovenskej.</a:t>
            </a:r>
            <a:endParaRPr lang="hu-HU" dirty="0"/>
          </a:p>
          <a:p>
            <a:r>
              <a:rPr lang="sk-SK" dirty="0"/>
              <a:t>3. Ďalej rozvíjať systém hosťujúcich učiteľov.</a:t>
            </a:r>
            <a:endParaRPr lang="hu-HU" dirty="0"/>
          </a:p>
          <a:p>
            <a:r>
              <a:rPr lang="sk-SK" dirty="0"/>
              <a:t>4. Učitelia by mali dať pozitívny príklad pri každodennom používaní slovenčiny tým, že nielen na hodinách používajú tento jazyk, ale aj v spontánnych situáciách, aj medzi sebou, aj s deťmi.</a:t>
            </a:r>
            <a:endParaRPr lang="hu-HU" dirty="0"/>
          </a:p>
          <a:p>
            <a:r>
              <a:rPr lang="sk-SK" dirty="0"/>
              <a:t>5. Zapojiť rodičov do používania slovenčiny, presvedčiť ich nielen o tom, aby dali dieťa do slovenskej školy, ale aj o tom, aby používali slovenčinu doma, nezávisle od úrovne svojich jazykových vedomostí.</a:t>
            </a:r>
            <a:endParaRPr lang="hu-HU" dirty="0"/>
          </a:p>
          <a:p>
            <a:r>
              <a:rPr lang="sk-SK" dirty="0"/>
              <a:t>6. Nájsť čím viac príležitostí používať jazyk: v krúžkoch, v konverzáciách zapojením rodiny a civilných organizácií.</a:t>
            </a:r>
            <a:endParaRPr lang="hu-HU" dirty="0"/>
          </a:p>
          <a:p>
            <a:r>
              <a:rPr lang="sk-SK" dirty="0"/>
              <a:t>7. Snažiť sa o jednojazyčnosť: keď človek vie, že daná informácia odznie aj po maďarsky, nebude nútený porozumieť po slovensky – to sa vzťahuje predovšetkým na vysokoškolákov.</a:t>
            </a:r>
            <a:endParaRPr lang="hu-HU" dirty="0"/>
          </a:p>
        </p:txBody>
      </p:sp>
    </p:spTree>
    <p:extLst>
      <p:ext uri="{BB962C8B-B14F-4D97-AF65-F5344CB8AC3E}">
        <p14:creationId xmlns:p14="http://schemas.microsoft.com/office/powerpoint/2010/main" val="2552304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hu-HU" sz="4000" b="1" dirty="0" err="1" smtClean="0">
                <a:latin typeface="+mn-lt"/>
              </a:rPr>
              <a:t>Výskum</a:t>
            </a:r>
            <a:r>
              <a:rPr lang="hu-HU" sz="4000" b="1" dirty="0" smtClean="0">
                <a:latin typeface="+mn-lt"/>
              </a:rPr>
              <a:t> 2.</a:t>
            </a:r>
            <a:endParaRPr lang="sk-SK" sz="4000" b="1" dirty="0">
              <a:latin typeface="+mn-lt"/>
            </a:endParaRPr>
          </a:p>
        </p:txBody>
      </p:sp>
      <p:sp>
        <p:nvSpPr>
          <p:cNvPr id="3" name="Zástupný symbol obsahu 2"/>
          <p:cNvSpPr>
            <a:spLocks noGrp="1"/>
          </p:cNvSpPr>
          <p:nvPr>
            <p:ph idx="1"/>
          </p:nvPr>
        </p:nvSpPr>
        <p:spPr/>
        <p:txBody>
          <a:bodyPr>
            <a:normAutofit/>
          </a:bodyPr>
          <a:lstStyle/>
          <a:p>
            <a:r>
              <a:rPr lang="sk-SK" sz="2400" dirty="0"/>
              <a:t>SIMON </a:t>
            </a:r>
            <a:r>
              <a:rPr lang="sk-SK" sz="2400" dirty="0" err="1"/>
              <a:t>Szabolcs</a:t>
            </a:r>
            <a:r>
              <a:rPr lang="sk-SK" sz="2400" dirty="0"/>
              <a:t> </a:t>
            </a:r>
            <a:r>
              <a:rPr lang="sk-SK" sz="2400" dirty="0" smtClean="0"/>
              <a:t>2015. </a:t>
            </a:r>
            <a:r>
              <a:rPr lang="sk-SK" sz="2400" dirty="0"/>
              <a:t>Ideológia a </a:t>
            </a:r>
            <a:r>
              <a:rPr lang="sk-SK" sz="2400" dirty="0" err="1"/>
              <a:t>tankönyvekben</a:t>
            </a:r>
            <a:r>
              <a:rPr lang="sk-SK" sz="2400" dirty="0"/>
              <a:t> </a:t>
            </a:r>
            <a:r>
              <a:rPr lang="sk-SK" sz="2400" dirty="0" err="1"/>
              <a:t>és</a:t>
            </a:r>
            <a:r>
              <a:rPr lang="sk-SK" sz="2400" dirty="0"/>
              <a:t> a </a:t>
            </a:r>
            <a:r>
              <a:rPr lang="sk-SK" sz="2400" dirty="0" err="1"/>
              <a:t>tantervekben</a:t>
            </a:r>
            <a:r>
              <a:rPr lang="sk-SK" sz="2400" dirty="0"/>
              <a:t>. In: </a:t>
            </a:r>
            <a:r>
              <a:rPr lang="sk-SK" sz="2400" i="1" dirty="0" err="1" smtClean="0"/>
              <a:t>Innováció</a:t>
            </a:r>
            <a:r>
              <a:rPr lang="sk-SK" sz="2400" i="1" dirty="0" smtClean="0"/>
              <a:t> </a:t>
            </a:r>
            <a:r>
              <a:rPr lang="sk-SK" sz="2400" i="1" dirty="0" err="1"/>
              <a:t>és</a:t>
            </a:r>
            <a:r>
              <a:rPr lang="sk-SK" sz="2400" i="1" dirty="0"/>
              <a:t> </a:t>
            </a:r>
            <a:r>
              <a:rPr lang="sk-SK" sz="2400" i="1" dirty="0" err="1"/>
              <a:t>kreativitás</a:t>
            </a:r>
            <a:r>
              <a:rPr lang="sk-SK" sz="2400" i="1" dirty="0"/>
              <a:t> </a:t>
            </a:r>
            <a:r>
              <a:rPr lang="sk-SK" sz="2400" i="1" dirty="0" err="1"/>
              <a:t>az</a:t>
            </a:r>
            <a:r>
              <a:rPr lang="sk-SK" sz="2400" i="1" dirty="0"/>
              <a:t> </a:t>
            </a:r>
            <a:r>
              <a:rPr lang="sk-SK" sz="2400" i="1" dirty="0" err="1"/>
              <a:t>oktatásban</a:t>
            </a:r>
            <a:r>
              <a:rPr lang="sk-SK" sz="2400" i="1" dirty="0"/>
              <a:t> </a:t>
            </a:r>
            <a:r>
              <a:rPr lang="sk-SK" sz="2400" i="1" dirty="0" err="1"/>
              <a:t>és</a:t>
            </a:r>
            <a:r>
              <a:rPr lang="sk-SK" sz="2400" i="1" dirty="0"/>
              <a:t> a </a:t>
            </a:r>
            <a:r>
              <a:rPr lang="sk-SK" sz="2400" i="1" dirty="0" err="1"/>
              <a:t>tudományban</a:t>
            </a:r>
            <a:r>
              <a:rPr lang="sk-SK" sz="2400" i="1" dirty="0"/>
              <a:t>. </a:t>
            </a:r>
            <a:endParaRPr lang="sk-SK" sz="2400" i="1" dirty="0" smtClean="0"/>
          </a:p>
          <a:p>
            <a:r>
              <a:rPr lang="sk-SK" sz="2400" dirty="0" smtClean="0"/>
              <a:t>L</a:t>
            </a:r>
            <a:r>
              <a:rPr lang="hu-HU" sz="2400" dirty="0" smtClean="0"/>
              <a:t>ŐRINCZ Gábor 2019. A nyelvi tévhitek megjelenése különböző tankönyvvariánsokban. </a:t>
            </a:r>
            <a:r>
              <a:rPr lang="hu-HU" sz="2400" dirty="0" err="1" smtClean="0"/>
              <a:t>In</a:t>
            </a:r>
            <a:r>
              <a:rPr lang="hu-HU" sz="2400" dirty="0" smtClean="0"/>
              <a:t>: </a:t>
            </a:r>
            <a:r>
              <a:rPr lang="hu-HU" sz="2400" i="1" dirty="0" smtClean="0"/>
              <a:t>A nyelv perspektívája az oktatásban.</a:t>
            </a:r>
            <a:endParaRPr lang="sk-SK" sz="2400" i="1" dirty="0" smtClean="0"/>
          </a:p>
          <a:p>
            <a:pPr>
              <a:buNone/>
            </a:pPr>
            <a:endParaRPr lang="sk-SK" sz="2400" dirty="0"/>
          </a:p>
        </p:txBody>
      </p:sp>
    </p:spTree>
    <p:extLst>
      <p:ext uri="{BB962C8B-B14F-4D97-AF65-F5344CB8AC3E}">
        <p14:creationId xmlns:p14="http://schemas.microsoft.com/office/powerpoint/2010/main" val="22293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hu-HU" altLang="hu-HU" sz="4000" b="1" dirty="0">
                <a:latin typeface="+mn-lt"/>
              </a:rPr>
              <a:t>Ideológia v </a:t>
            </a:r>
            <a:r>
              <a:rPr lang="hu-HU" altLang="hu-HU" sz="4000" b="1" dirty="0" err="1">
                <a:latin typeface="+mn-lt"/>
              </a:rPr>
              <a:t>učebnici</a:t>
            </a:r>
            <a:endParaRPr lang="sk-SK" altLang="hu-HU" sz="4000" b="1" dirty="0">
              <a:latin typeface="+mn-lt"/>
              <a:cs typeface="Times New Roman" panose="02020603050405020304" pitchFamily="18" charset="0"/>
            </a:endParaRPr>
          </a:p>
        </p:txBody>
      </p:sp>
      <p:pic>
        <p:nvPicPr>
          <p:cNvPr id="22531" name="Content Placeholder 3" descr="parlamen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66989" y="1637245"/>
            <a:ext cx="7058025" cy="4752975"/>
          </a:xfrm>
        </p:spPr>
      </p:pic>
      <p:sp>
        <p:nvSpPr>
          <p:cNvPr id="22532" name="Rectangle 4"/>
          <p:cNvSpPr>
            <a:spLocks noChangeArrowheads="1"/>
          </p:cNvSpPr>
          <p:nvPr/>
        </p:nvSpPr>
        <p:spPr bwMode="auto">
          <a:xfrm>
            <a:off x="5811839" y="3244850"/>
            <a:ext cx="56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u-HU" altLang="hu-HU" sz="1800" i="1"/>
              <a:t>ben</a:t>
            </a:r>
            <a:endParaRPr lang="sk-SK" altLang="hu-HU" sz="1800"/>
          </a:p>
        </p:txBody>
      </p:sp>
    </p:spTree>
    <p:extLst>
      <p:ext uri="{BB962C8B-B14F-4D97-AF65-F5344CB8AC3E}">
        <p14:creationId xmlns:p14="http://schemas.microsoft.com/office/powerpoint/2010/main" val="3784147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artalom helye 2"/>
          <p:cNvSpPr>
            <a:spLocks noGrp="1"/>
          </p:cNvSpPr>
          <p:nvPr>
            <p:ph idx="1"/>
          </p:nvPr>
        </p:nvSpPr>
        <p:spPr>
          <a:xfrm>
            <a:off x="838200" y="897467"/>
            <a:ext cx="10515600" cy="5279496"/>
          </a:xfrm>
        </p:spPr>
        <p:txBody>
          <a:bodyPr>
            <a:normAutofit/>
          </a:bodyPr>
          <a:lstStyle/>
          <a:p>
            <a:r>
              <a:rPr lang="sk-SK" altLang="hu-HU" sz="2400" dirty="0"/>
              <a:t>„Texty na precvičenie techniky čítania</a:t>
            </a:r>
          </a:p>
          <a:p>
            <a:r>
              <a:rPr lang="sk-SK" altLang="hu-HU" sz="2400" dirty="0"/>
              <a:t>Volám sa Žigmund a moja mama Žofia. Má krásne vlasy. Sú čierne ako žúžoľ. S mamičkou žijeme sami dvaja. Ocko si ma bráva cez víkend. Mamičke býva smutno. Žijeme na prízemí. Nad nami býva ujo </a:t>
            </a:r>
            <a:r>
              <a:rPr lang="sk-SK" altLang="hu-HU" sz="2400" dirty="0" err="1"/>
              <a:t>Žubajík</a:t>
            </a:r>
            <a:r>
              <a:rPr lang="sk-SK" altLang="hu-HU" sz="2400" dirty="0"/>
              <a:t>. Občas pomáha mamičke s vodou alebo žiarovkou a elektrinou. </a:t>
            </a:r>
          </a:p>
          <a:p>
            <a:pPr>
              <a:buFontTx/>
              <a:buNone/>
            </a:pPr>
            <a:r>
              <a:rPr lang="sk-SK" altLang="hu-HU" sz="2400" dirty="0"/>
              <a:t>	Pred pol rokom požiadal ujo </a:t>
            </a:r>
            <a:r>
              <a:rPr lang="sk-SK" altLang="hu-HU" sz="2400" dirty="0" err="1"/>
              <a:t>Žubajík</a:t>
            </a:r>
            <a:r>
              <a:rPr lang="sk-SK" altLang="hu-HU" sz="2400" dirty="0"/>
              <a:t> mamičku o ruku Najprv bola </a:t>
            </a:r>
            <a:r>
              <a:rPr lang="sk-SK" altLang="hu-HU" sz="2400" dirty="0" err="1"/>
              <a:t>prekvepená</a:t>
            </a:r>
            <a:r>
              <a:rPr lang="sk-SK" altLang="hu-HU" sz="2400" dirty="0"/>
              <a:t>. Potom sa potešila. Už to pre mňa od zajtra nebude len ujo </a:t>
            </a:r>
            <a:r>
              <a:rPr lang="sk-SK" altLang="hu-HU" sz="2400" dirty="0" err="1"/>
              <a:t>Žubajík</a:t>
            </a:r>
            <a:r>
              <a:rPr lang="sk-SK" altLang="hu-HU" sz="2400" dirty="0"/>
              <a:t>, ale druhý ocko. Zajtra sa ožení mojou mamičkou. Teraz budem mať ocka aj cez víkend, aj cez týždeň.“</a:t>
            </a:r>
          </a:p>
          <a:p>
            <a:endParaRPr lang="hu-HU" altLang="hu-HU" sz="2400" dirty="0"/>
          </a:p>
          <a:p>
            <a:r>
              <a:rPr lang="sk-SK" altLang="hu-HU" sz="2400" dirty="0" err="1"/>
              <a:t>Hirschnerová</a:t>
            </a:r>
            <a:r>
              <a:rPr lang="sk-SK" altLang="hu-HU" sz="2400" dirty="0"/>
              <a:t>, Z.–</a:t>
            </a:r>
            <a:r>
              <a:rPr lang="sk-SK" altLang="hu-HU" sz="2400" dirty="0" err="1"/>
              <a:t>Muntágová</a:t>
            </a:r>
            <a:r>
              <a:rPr lang="sk-SK" altLang="hu-HU" sz="2400" dirty="0"/>
              <a:t>, L.–</a:t>
            </a:r>
            <a:r>
              <a:rPr lang="sk-SK" altLang="hu-HU" sz="2400" dirty="0" err="1"/>
              <a:t>Nemčíková</a:t>
            </a:r>
            <a:r>
              <a:rPr lang="sk-SK" altLang="hu-HU" sz="2400" dirty="0"/>
              <a:t>, M 2013. </a:t>
            </a:r>
            <a:r>
              <a:rPr lang="sk-SK" altLang="hu-HU" sz="2400" i="1" dirty="0" err="1"/>
              <a:t>Hupsov</a:t>
            </a:r>
            <a:r>
              <a:rPr lang="sk-SK" altLang="hu-HU" sz="2400" dirty="0"/>
              <a:t> </a:t>
            </a:r>
            <a:r>
              <a:rPr lang="sk-SK" altLang="hu-HU" sz="2400" i="1" dirty="0"/>
              <a:t>šlabikár Lipka pre 1. ročník základných škôl, </a:t>
            </a:r>
            <a:r>
              <a:rPr lang="sk-SK" altLang="hu-HU" sz="2400" dirty="0"/>
              <a:t>2. časť. Vydavateľstvo </a:t>
            </a:r>
            <a:r>
              <a:rPr lang="sk-SK" altLang="hu-HU" sz="2400" dirty="0" err="1"/>
              <a:t>Altec</a:t>
            </a:r>
            <a:r>
              <a:rPr lang="sk-SK" altLang="hu-HU" sz="2400" dirty="0"/>
              <a:t>, Bratislava, str. 9. </a:t>
            </a:r>
          </a:p>
          <a:p>
            <a:endParaRPr lang="sk-SK" altLang="hu-HU" sz="2400" dirty="0"/>
          </a:p>
        </p:txBody>
      </p:sp>
    </p:spTree>
    <p:extLst>
      <p:ext uri="{BB962C8B-B14F-4D97-AF65-F5344CB8AC3E}">
        <p14:creationId xmlns:p14="http://schemas.microsoft.com/office/powerpoint/2010/main" val="187471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parlamen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66989" y="1196976"/>
            <a:ext cx="7058025" cy="4752975"/>
          </a:xfrm>
        </p:spPr>
      </p:pic>
      <p:sp>
        <p:nvSpPr>
          <p:cNvPr id="25604" name="Rectangle 4"/>
          <p:cNvSpPr>
            <a:spLocks noChangeArrowheads="1"/>
          </p:cNvSpPr>
          <p:nvPr/>
        </p:nvSpPr>
        <p:spPr bwMode="auto">
          <a:xfrm>
            <a:off x="5811839" y="3244850"/>
            <a:ext cx="56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hu-HU" altLang="hu-HU" sz="1800" i="1"/>
              <a:t>ben</a:t>
            </a:r>
            <a:endParaRPr lang="sk-SK" altLang="hu-HU" sz="1800"/>
          </a:p>
        </p:txBody>
      </p:sp>
      <p:pic>
        <p:nvPicPr>
          <p:cNvPr id="25605" name="Obrázok 2" descr="Aktuáln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89" y="1196976"/>
            <a:ext cx="7058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8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534459"/>
            <a:ext cx="10515600" cy="837141"/>
          </a:xfrm>
        </p:spPr>
        <p:txBody>
          <a:bodyPr>
            <a:normAutofit/>
          </a:bodyPr>
          <a:lstStyle/>
          <a:p>
            <a:r>
              <a:rPr lang="sk-SK" sz="4000" b="1" dirty="0" smtClean="0">
                <a:solidFill>
                  <a:schemeClr val="tx1">
                    <a:lumMod val="95000"/>
                    <a:lumOff val="5000"/>
                  </a:schemeClr>
                </a:solidFill>
                <a:latin typeface="+mn-lt"/>
              </a:rPr>
              <a:t>Bilingvizmus v </a:t>
            </a:r>
            <a:r>
              <a:rPr lang="sk-SK" sz="4000" b="1" dirty="0" smtClean="0">
                <a:latin typeface="+mn-lt"/>
              </a:rPr>
              <a:t>školstve</a:t>
            </a:r>
            <a:endParaRPr lang="hu-HU" sz="4000" b="1" dirty="0">
              <a:latin typeface="+mn-lt"/>
            </a:endParaRPr>
          </a:p>
        </p:txBody>
      </p:sp>
      <p:sp>
        <p:nvSpPr>
          <p:cNvPr id="3" name="Content Placeholder 2"/>
          <p:cNvSpPr>
            <a:spLocks noGrp="1"/>
          </p:cNvSpPr>
          <p:nvPr>
            <p:ph idx="1"/>
          </p:nvPr>
        </p:nvSpPr>
        <p:spPr>
          <a:xfrm>
            <a:off x="982133" y="1608667"/>
            <a:ext cx="10515600" cy="4936066"/>
          </a:xfrm>
        </p:spPr>
        <p:txBody>
          <a:bodyPr>
            <a:noAutofit/>
          </a:bodyPr>
          <a:lstStyle/>
          <a:p>
            <a:r>
              <a:rPr lang="sk-SK" sz="2400" dirty="0" smtClean="0">
                <a:solidFill>
                  <a:schemeClr val="tx1">
                    <a:lumMod val="95000"/>
                    <a:lumOff val="5000"/>
                  </a:schemeClr>
                </a:solidFill>
              </a:rPr>
              <a:t>Bilingvizmus v determinácii jazykovej politiky</a:t>
            </a:r>
          </a:p>
          <a:p>
            <a:r>
              <a:rPr lang="sk-SK" sz="2400" dirty="0" smtClean="0">
                <a:solidFill>
                  <a:schemeClr val="tx1">
                    <a:lumMod val="95000"/>
                    <a:lumOff val="5000"/>
                  </a:schemeClr>
                </a:solidFill>
              </a:rPr>
              <a:t>Problémy jazykových (národnostných) menšín vo vzdelávaní</a:t>
            </a:r>
          </a:p>
          <a:p>
            <a:r>
              <a:rPr lang="sk-SK" sz="2400" dirty="0">
                <a:solidFill>
                  <a:schemeClr val="tx1">
                    <a:lumMod val="95000"/>
                    <a:lumOff val="5000"/>
                  </a:schemeClr>
                </a:solidFill>
              </a:rPr>
              <a:t>V</a:t>
            </a:r>
            <a:r>
              <a:rPr lang="sk-SK" sz="2400" dirty="0" smtClean="0">
                <a:solidFill>
                  <a:schemeClr val="tx1">
                    <a:lumMod val="95000"/>
                    <a:lumOff val="5000"/>
                  </a:schemeClr>
                </a:solidFill>
              </a:rPr>
              <a:t>ýznam osvojenia si štátneho jazyka (ako aj zachovania jazykov menšín) </a:t>
            </a:r>
            <a:r>
              <a:rPr lang="sk-SK" sz="2400" dirty="0">
                <a:solidFill>
                  <a:schemeClr val="tx1">
                    <a:lumMod val="95000"/>
                    <a:lumOff val="5000"/>
                  </a:schemeClr>
                </a:solidFill>
              </a:rPr>
              <a:t>z hľadiska spoločenskej praxe</a:t>
            </a:r>
            <a:endParaRPr lang="sk-SK" sz="2400" dirty="0" smtClean="0">
              <a:solidFill>
                <a:schemeClr val="tx1">
                  <a:lumMod val="95000"/>
                  <a:lumOff val="5000"/>
                </a:schemeClr>
              </a:solidFill>
            </a:endParaRPr>
          </a:p>
          <a:p>
            <a:r>
              <a:rPr lang="sk-SK" sz="2400" dirty="0" smtClean="0">
                <a:solidFill>
                  <a:schemeClr val="tx1">
                    <a:lumMod val="95000"/>
                    <a:lumOff val="5000"/>
                  </a:schemeClr>
                </a:solidFill>
              </a:rPr>
              <a:t>Prestíže jazykov a jazykových variet a postoje k nim</a:t>
            </a:r>
          </a:p>
          <a:p>
            <a:r>
              <a:rPr lang="sk-SK" sz="2400" dirty="0">
                <a:solidFill>
                  <a:schemeClr val="tx1">
                    <a:lumMod val="95000"/>
                    <a:lumOff val="5000"/>
                  </a:schemeClr>
                </a:solidFill>
              </a:rPr>
              <a:t>Právo k vzdelávaniu sa v materinskom jazyku – legislatíva </a:t>
            </a:r>
          </a:p>
          <a:p>
            <a:r>
              <a:rPr lang="sk-SK" sz="2400" dirty="0">
                <a:solidFill>
                  <a:schemeClr val="tx1">
                    <a:lumMod val="95000"/>
                    <a:lumOff val="5000"/>
                  </a:schemeClr>
                </a:solidFill>
              </a:rPr>
              <a:t>Maďarčina ako vyučovací jazyk</a:t>
            </a:r>
          </a:p>
          <a:p>
            <a:r>
              <a:rPr lang="sk-SK" sz="2400" dirty="0">
                <a:solidFill>
                  <a:schemeClr val="tx1">
                    <a:lumMod val="95000"/>
                    <a:lumOff val="5000"/>
                  </a:schemeClr>
                </a:solidFill>
              </a:rPr>
              <a:t>Štátny jazyk ako druhý jazyk a jeho vyučovanie aj s metódami vyučovania cudzích jazykov na školách s VJM</a:t>
            </a:r>
          </a:p>
          <a:p>
            <a:r>
              <a:rPr lang="sk-SK" sz="2400" dirty="0">
                <a:solidFill>
                  <a:schemeClr val="tx1">
                    <a:lumMod val="95000"/>
                    <a:lumOff val="5000"/>
                  </a:schemeClr>
                </a:solidFill>
              </a:rPr>
              <a:t>Jazyk školských dokumentov (napr. vysvedčenie) na školách s VJM, vedenie agendy v dvoch jazykoch</a:t>
            </a:r>
            <a:endParaRPr lang="hu-HU" sz="2400" dirty="0">
              <a:solidFill>
                <a:schemeClr val="tx1">
                  <a:lumMod val="95000"/>
                  <a:lumOff val="5000"/>
                </a:schemeClr>
              </a:solidFill>
            </a:endParaRPr>
          </a:p>
          <a:p>
            <a:pPr marL="0" indent="0">
              <a:buNone/>
            </a:pPr>
            <a:endParaRPr lang="hu-HU" sz="2400" dirty="0"/>
          </a:p>
        </p:txBody>
      </p:sp>
    </p:spTree>
    <p:extLst>
      <p:ext uri="{BB962C8B-B14F-4D97-AF65-F5344CB8AC3E}">
        <p14:creationId xmlns:p14="http://schemas.microsoft.com/office/powerpoint/2010/main" val="192380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123406"/>
            <a:ext cx="10515600" cy="5053557"/>
          </a:xfrm>
        </p:spPr>
        <p:txBody>
          <a:bodyPr>
            <a:normAutofit/>
          </a:bodyPr>
          <a:lstStyle/>
          <a:p>
            <a:pPr marL="0" indent="0" algn="just">
              <a:buNone/>
            </a:pPr>
            <a:r>
              <a:rPr lang="sk-SK" sz="2400" dirty="0" smtClean="0"/>
              <a:t>Jazykové ideológie sú </a:t>
            </a:r>
            <a:r>
              <a:rPr lang="hu-HU" sz="2400" dirty="0" smtClean="0"/>
              <a:t>„</a:t>
            </a:r>
            <a:r>
              <a:rPr lang="sk-SK" sz="2400" dirty="0" smtClean="0"/>
              <a:t>myšlienky, resp. myšlienkové systémy slúžiace na interpretáciu, odôvodnenie a </a:t>
            </a:r>
            <a:r>
              <a:rPr lang="sk-SK" sz="2400" dirty="0" err="1" smtClean="0"/>
              <a:t>legitimizáciu</a:t>
            </a:r>
            <a:r>
              <a:rPr lang="sk-SK" sz="2400" dirty="0" smtClean="0"/>
              <a:t> faktov týkajúcich sa jazyka v najširšom zmysle slova a verbálnej komunikácie vôbec bez ohľadu na to, v akej miere sú motivované mocenskými ambíciami, resp. či je ich vzťah k mocenským štruktúram pre výskumníka jasne uchopiteľný“ (</a:t>
            </a:r>
            <a:r>
              <a:rPr lang="sk-SK" sz="2400" dirty="0" err="1" smtClean="0"/>
              <a:t>Lanstyák</a:t>
            </a:r>
            <a:r>
              <a:rPr lang="sk-SK" sz="2400" dirty="0" smtClean="0"/>
              <a:t> 2016)</a:t>
            </a:r>
          </a:p>
          <a:p>
            <a:pPr algn="just">
              <a:buNone/>
            </a:pPr>
            <a:endParaRPr lang="sk-SK" sz="2400" dirty="0" smtClean="0"/>
          </a:p>
          <a:p>
            <a:pPr algn="just">
              <a:buNone/>
            </a:pPr>
            <a:r>
              <a:rPr lang="sk-SK" sz="2400" dirty="0" smtClean="0">
                <a:hlinkClick r:id="rId2"/>
              </a:rPr>
              <a:t>https://fphil.uniba.sk/uploads/media/lanstyak_2016_jazykove-ideologie_27.01.2016.pdf</a:t>
            </a:r>
            <a:endParaRPr lang="sk-SK"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6754" y="2390503"/>
            <a:ext cx="5355772" cy="1005840"/>
          </a:xfrm>
        </p:spPr>
        <p:txBody>
          <a:bodyPr>
            <a:normAutofit fontScale="90000"/>
          </a:bodyPr>
          <a:lstStyle/>
          <a:p>
            <a:pPr algn="ctr"/>
            <a:r>
              <a:rPr lang="hu-HU" sz="1200" dirty="0" smtClean="0"/>
              <a:t/>
            </a:r>
            <a:br>
              <a:rPr lang="hu-HU" sz="1200" dirty="0" smtClean="0"/>
            </a:br>
            <a:r>
              <a:rPr lang="hu-HU" sz="1200" dirty="0" smtClean="0"/>
              <a:t/>
            </a:r>
            <a:br>
              <a:rPr lang="hu-HU" sz="1200" dirty="0" smtClean="0"/>
            </a:br>
            <a:r>
              <a:rPr lang="sk-SK" sz="1200" dirty="0" smtClean="0"/>
              <a:t> </a:t>
            </a:r>
            <a:r>
              <a:rPr lang="sk-SK" sz="1300" dirty="0" smtClean="0">
                <a:latin typeface="+mn-lt"/>
              </a:rPr>
              <a:t>Zdroj obrazu: </a:t>
            </a:r>
            <a:r>
              <a:rPr lang="hu-HU" sz="1300" dirty="0" smtClean="0">
                <a:latin typeface="+mn-lt"/>
              </a:rPr>
              <a:t>Bolgár Katalin – </a:t>
            </a:r>
            <a:r>
              <a:rPr lang="hu-HU" sz="1300" dirty="0" err="1" smtClean="0">
                <a:latin typeface="+mn-lt"/>
              </a:rPr>
              <a:t>Bukorné</a:t>
            </a:r>
            <a:r>
              <a:rPr lang="hu-HU" sz="1300" dirty="0" smtClean="0">
                <a:latin typeface="+mn-lt"/>
              </a:rPr>
              <a:t> Danis Erzsébet 2012. </a:t>
            </a:r>
            <a:r>
              <a:rPr lang="hu-HU" sz="1300" i="1" dirty="0" smtClean="0">
                <a:latin typeface="+mn-lt"/>
              </a:rPr>
              <a:t>Magyar nyelv az alapiskola 9. osztálya és a nyolcosztályos gimnázium 4. osztálya számára/ </a:t>
            </a:r>
            <a:r>
              <a:rPr lang="hu-HU" sz="1300" i="1" dirty="0" err="1" smtClean="0">
                <a:latin typeface="+mn-lt"/>
              </a:rPr>
              <a:t>Maďarský</a:t>
            </a:r>
            <a:r>
              <a:rPr lang="hu-HU" sz="1300" i="1" dirty="0" smtClean="0">
                <a:latin typeface="+mn-lt"/>
              </a:rPr>
              <a:t>  </a:t>
            </a:r>
            <a:r>
              <a:rPr lang="hu-HU" sz="1300" i="1" dirty="0" err="1" smtClean="0">
                <a:latin typeface="+mn-lt"/>
              </a:rPr>
              <a:t>jazyk</a:t>
            </a:r>
            <a:r>
              <a:rPr lang="hu-HU" sz="1300" i="1" dirty="0" smtClean="0">
                <a:latin typeface="+mn-lt"/>
              </a:rPr>
              <a:t> </a:t>
            </a:r>
            <a:r>
              <a:rPr lang="hu-HU" sz="1300" i="1" dirty="0" err="1" smtClean="0">
                <a:latin typeface="+mn-lt"/>
              </a:rPr>
              <a:t>pre</a:t>
            </a:r>
            <a:r>
              <a:rPr lang="hu-HU" sz="1300" i="1" dirty="0" smtClean="0">
                <a:latin typeface="+mn-lt"/>
              </a:rPr>
              <a:t> 9. </a:t>
            </a:r>
            <a:r>
              <a:rPr lang="hu-HU" sz="1300" i="1" dirty="0" err="1" smtClean="0">
                <a:latin typeface="+mn-lt"/>
              </a:rPr>
              <a:t>ročník</a:t>
            </a:r>
            <a:r>
              <a:rPr lang="hu-HU" sz="1300" i="1" dirty="0" smtClean="0">
                <a:latin typeface="+mn-lt"/>
              </a:rPr>
              <a:t> </a:t>
            </a:r>
            <a:r>
              <a:rPr lang="hu-HU" sz="1300" i="1" dirty="0" err="1" smtClean="0">
                <a:latin typeface="+mn-lt"/>
              </a:rPr>
              <a:t>základnej</a:t>
            </a:r>
            <a:r>
              <a:rPr lang="hu-HU" sz="1300" i="1" dirty="0" smtClean="0">
                <a:latin typeface="+mn-lt"/>
              </a:rPr>
              <a:t> </a:t>
            </a:r>
            <a:r>
              <a:rPr lang="hu-HU" sz="1300" i="1" dirty="0" err="1" smtClean="0">
                <a:latin typeface="+mn-lt"/>
              </a:rPr>
              <a:t>školy</a:t>
            </a:r>
            <a:r>
              <a:rPr lang="hu-HU" sz="1300" i="1" dirty="0" smtClean="0">
                <a:latin typeface="+mn-lt"/>
              </a:rPr>
              <a:t> a  4. </a:t>
            </a:r>
            <a:r>
              <a:rPr lang="hu-HU" sz="1300" i="1" dirty="0" err="1" smtClean="0">
                <a:latin typeface="+mn-lt"/>
              </a:rPr>
              <a:t>ročník</a:t>
            </a:r>
            <a:r>
              <a:rPr lang="hu-HU" sz="1300" i="1" dirty="0" smtClean="0">
                <a:latin typeface="+mn-lt"/>
              </a:rPr>
              <a:t> </a:t>
            </a:r>
            <a:r>
              <a:rPr lang="hu-HU" sz="1300" i="1" dirty="0" err="1" smtClean="0">
                <a:latin typeface="+mn-lt"/>
              </a:rPr>
              <a:t>gymnázia</a:t>
            </a:r>
            <a:r>
              <a:rPr lang="hu-HU" sz="1300" i="1" dirty="0" smtClean="0">
                <a:latin typeface="+mn-lt"/>
              </a:rPr>
              <a:t>  s </a:t>
            </a:r>
            <a:r>
              <a:rPr lang="hu-HU" sz="1300" i="1" dirty="0" err="1" smtClean="0"/>
              <a:t>osemročným</a:t>
            </a:r>
            <a:r>
              <a:rPr lang="hu-HU" sz="1300" i="1" dirty="0" smtClean="0"/>
              <a:t> </a:t>
            </a:r>
            <a:r>
              <a:rPr lang="hu-HU" sz="1300" i="1" dirty="0" err="1" smtClean="0"/>
              <a:t>štúdiom</a:t>
            </a:r>
            <a:r>
              <a:rPr lang="hu-HU" sz="1300" i="1" dirty="0" smtClean="0"/>
              <a:t> </a:t>
            </a:r>
            <a:r>
              <a:rPr lang="hu-HU" sz="1300" i="1" dirty="0" err="1" smtClean="0"/>
              <a:t>s</a:t>
            </a:r>
            <a:r>
              <a:rPr lang="hu-HU" sz="1300" i="1" dirty="0" smtClean="0"/>
              <a:t> </a:t>
            </a:r>
            <a:r>
              <a:rPr lang="hu-HU" sz="1300" i="1" dirty="0" err="1" smtClean="0"/>
              <a:t>vyučovacím</a:t>
            </a:r>
            <a:r>
              <a:rPr lang="hu-HU" sz="1300" i="1" dirty="0" smtClean="0"/>
              <a:t> </a:t>
            </a:r>
            <a:r>
              <a:rPr lang="hu-HU" sz="1300" i="1" dirty="0" err="1" smtClean="0"/>
              <a:t>jazykom</a:t>
            </a:r>
            <a:r>
              <a:rPr lang="hu-HU" sz="1300" i="1" dirty="0" smtClean="0"/>
              <a:t> </a:t>
            </a:r>
            <a:r>
              <a:rPr lang="hu-HU" sz="1300" i="1" dirty="0" err="1" smtClean="0"/>
              <a:t>maďarským</a:t>
            </a:r>
            <a:r>
              <a:rPr lang="hu-HU" sz="1300" i="1" dirty="0" smtClean="0"/>
              <a:t>. </a:t>
            </a:r>
            <a:r>
              <a:rPr lang="hu-HU" sz="1300" dirty="0" smtClean="0">
                <a:latin typeface="+mn-lt"/>
              </a:rPr>
              <a:t>Bratislava: </a:t>
            </a:r>
            <a:r>
              <a:rPr lang="hu-HU" sz="1300" dirty="0" err="1" smtClean="0">
                <a:latin typeface="+mn-lt"/>
              </a:rPr>
              <a:t>Slovenské</a:t>
            </a:r>
            <a:r>
              <a:rPr lang="hu-HU" sz="1300" dirty="0" smtClean="0">
                <a:latin typeface="+mn-lt"/>
              </a:rPr>
              <a:t> </a:t>
            </a:r>
            <a:r>
              <a:rPr lang="hu-HU" sz="1300" dirty="0" err="1" smtClean="0">
                <a:latin typeface="+mn-lt"/>
              </a:rPr>
              <a:t>pedagogické</a:t>
            </a:r>
            <a:r>
              <a:rPr lang="hu-HU" sz="1300" dirty="0" smtClean="0">
                <a:latin typeface="+mn-lt"/>
              </a:rPr>
              <a:t> </a:t>
            </a:r>
            <a:r>
              <a:rPr lang="hu-HU" sz="1300" dirty="0" err="1" smtClean="0">
                <a:latin typeface="+mn-lt"/>
              </a:rPr>
              <a:t>nakladateľstvo</a:t>
            </a:r>
            <a:r>
              <a:rPr lang="hu-HU" sz="1300" dirty="0" smtClean="0">
                <a:latin typeface="+mn-lt"/>
              </a:rPr>
              <a:t>.</a:t>
            </a:r>
            <a:r>
              <a:rPr lang="sk-SK" sz="1100" dirty="0" smtClean="0"/>
              <a:t/>
            </a:r>
            <a:br>
              <a:rPr lang="sk-SK" sz="1100" dirty="0" smtClean="0"/>
            </a:br>
            <a:r>
              <a:rPr lang="hu-HU" sz="1200" dirty="0" smtClean="0"/>
              <a:t> .</a:t>
            </a:r>
            <a:br>
              <a:rPr lang="hu-HU" sz="1200" dirty="0" smtClean="0"/>
            </a:br>
            <a:endParaRPr lang="sk-SK" sz="1200" dirty="0"/>
          </a:p>
        </p:txBody>
      </p:sp>
      <p:pic>
        <p:nvPicPr>
          <p:cNvPr id="5" name="Obrázok 4" descr="C:\Users\gabor\Desktop\LőrinczGábor_2ábra.jpg"/>
          <p:cNvPicPr/>
          <p:nvPr/>
        </p:nvPicPr>
        <p:blipFill>
          <a:blip r:embed="rId2" cstate="print"/>
          <a:srcRect/>
          <a:stretch>
            <a:fillRect/>
          </a:stretch>
        </p:blipFill>
        <p:spPr bwMode="auto">
          <a:xfrm>
            <a:off x="222069" y="261257"/>
            <a:ext cx="5394960" cy="1959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Zástupný symbol obsahu 5" descr="C:\Users\gabor\Desktop\2.2.jpg"/>
          <p:cNvPicPr>
            <a:picLocks noGrp="1"/>
          </p:cNvPicPr>
          <p:nvPr>
            <p:ph idx="1"/>
          </p:nvPr>
        </p:nvPicPr>
        <p:blipFill>
          <a:blip r:embed="rId3" cstate="print"/>
          <a:srcRect/>
          <a:stretch>
            <a:fillRect/>
          </a:stretch>
        </p:blipFill>
        <p:spPr bwMode="auto">
          <a:xfrm>
            <a:off x="5653843" y="1342290"/>
            <a:ext cx="629233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bdĺžnik 6"/>
          <p:cNvSpPr/>
          <p:nvPr/>
        </p:nvSpPr>
        <p:spPr>
          <a:xfrm>
            <a:off x="304800" y="3967983"/>
            <a:ext cx="4920343" cy="1569660"/>
          </a:xfrm>
          <a:prstGeom prst="rect">
            <a:avLst/>
          </a:prstGeom>
        </p:spPr>
        <p:txBody>
          <a:bodyPr wrap="square">
            <a:spAutoFit/>
          </a:bodyPr>
          <a:lstStyle/>
          <a:p>
            <a:pPr algn="ctr"/>
            <a:r>
              <a:rPr lang="sk-SK" sz="2400" dirty="0" smtClean="0"/>
              <a:t>Slovakizmy  používané Maďarmi žijúcimi na Slovensku v  obidvoch knihách sú interpretované ako </a:t>
            </a:r>
            <a:r>
              <a:rPr lang="hu-HU" sz="2400" dirty="0" smtClean="0"/>
              <a:t>„</a:t>
            </a:r>
            <a:r>
              <a:rPr lang="sk-SK" sz="2400" dirty="0" smtClean="0"/>
              <a:t>chybné, nesprávne</a:t>
            </a:r>
            <a:r>
              <a:rPr lang="hu-HU" sz="2400" dirty="0" smtClean="0"/>
              <a:t>” </a:t>
            </a:r>
            <a:r>
              <a:rPr lang="hu-HU" sz="2400" dirty="0" err="1" smtClean="0"/>
              <a:t>lexikálne</a:t>
            </a:r>
            <a:r>
              <a:rPr lang="hu-HU" sz="2400" dirty="0" smtClean="0"/>
              <a:t> </a:t>
            </a:r>
            <a:r>
              <a:rPr lang="hu-HU" sz="2400" dirty="0" err="1" smtClean="0"/>
              <a:t>tvary</a:t>
            </a:r>
            <a:r>
              <a:rPr lang="hu-HU" sz="2400" dirty="0" smtClean="0"/>
              <a:t>.</a:t>
            </a:r>
            <a:endParaRPr lang="sk-SK" sz="2400" dirty="0"/>
          </a:p>
        </p:txBody>
      </p:sp>
      <p:sp>
        <p:nvSpPr>
          <p:cNvPr id="8" name="Obdĺžnik 7"/>
          <p:cNvSpPr/>
          <p:nvPr/>
        </p:nvSpPr>
        <p:spPr>
          <a:xfrm>
            <a:off x="5820140" y="5856906"/>
            <a:ext cx="5838460" cy="923330"/>
          </a:xfrm>
          <a:prstGeom prst="rect">
            <a:avLst/>
          </a:prstGeom>
        </p:spPr>
        <p:txBody>
          <a:bodyPr wrap="square">
            <a:spAutoFit/>
          </a:bodyPr>
          <a:lstStyle/>
          <a:p>
            <a:pPr algn="ctr"/>
            <a:r>
              <a:rPr lang="sk-SK" sz="1200" dirty="0" smtClean="0"/>
              <a:t> Zdroj obrazu: </a:t>
            </a:r>
            <a:r>
              <a:rPr lang="hu-HU" sz="1200" dirty="0" err="1" smtClean="0"/>
              <a:t>Uzonyi</a:t>
            </a:r>
            <a:r>
              <a:rPr lang="hu-HU" sz="1200" dirty="0" smtClean="0"/>
              <a:t> Kiss Judit – </a:t>
            </a:r>
            <a:r>
              <a:rPr lang="hu-HU" sz="1200" dirty="0" err="1" smtClean="0"/>
              <a:t>Csicsay</a:t>
            </a:r>
            <a:r>
              <a:rPr lang="hu-HU" sz="1200" dirty="0" smtClean="0"/>
              <a:t> Károly 2012a. </a:t>
            </a:r>
            <a:r>
              <a:rPr lang="hu-HU" sz="1200" i="1" dirty="0" smtClean="0"/>
              <a:t>Magyar nyelv – Tankönyv a gimnáziumok és a szakközépiskolák II. osztálya számára./ U</a:t>
            </a:r>
            <a:r>
              <a:rPr lang="sk-SK" sz="1200" i="1" dirty="0" smtClean="0"/>
              <a:t>č</a:t>
            </a:r>
            <a:r>
              <a:rPr lang="hu-HU" sz="1200" i="1" dirty="0" err="1" smtClean="0"/>
              <a:t>ebnica</a:t>
            </a:r>
            <a:r>
              <a:rPr lang="hu-HU" sz="1200" i="1" dirty="0" smtClean="0"/>
              <a:t> </a:t>
            </a:r>
            <a:r>
              <a:rPr lang="hu-HU" sz="1200" i="1" dirty="0" err="1" smtClean="0"/>
              <a:t>pre</a:t>
            </a:r>
            <a:r>
              <a:rPr lang="hu-HU" sz="1200" i="1" dirty="0" smtClean="0"/>
              <a:t> II. </a:t>
            </a:r>
            <a:r>
              <a:rPr lang="hu-HU" sz="1200" i="1" dirty="0" err="1" smtClean="0"/>
              <a:t>ročník</a:t>
            </a:r>
            <a:r>
              <a:rPr lang="hu-HU" sz="1200" i="1" dirty="0" smtClean="0"/>
              <a:t> </a:t>
            </a:r>
            <a:r>
              <a:rPr lang="hu-HU" sz="1200" i="1" dirty="0" err="1" smtClean="0"/>
              <a:t>gymnázií</a:t>
            </a:r>
            <a:r>
              <a:rPr lang="hu-HU" sz="1200" i="1" dirty="0" smtClean="0"/>
              <a:t> a </a:t>
            </a:r>
            <a:r>
              <a:rPr lang="hu-HU" sz="1200" i="1" dirty="0" err="1" smtClean="0"/>
              <a:t>pre</a:t>
            </a:r>
            <a:r>
              <a:rPr lang="hu-HU" sz="1200" i="1" dirty="0" smtClean="0"/>
              <a:t> II. </a:t>
            </a:r>
            <a:r>
              <a:rPr lang="hu-HU" sz="1200" i="1" dirty="0" err="1" smtClean="0"/>
              <a:t>ročník</a:t>
            </a:r>
            <a:r>
              <a:rPr lang="hu-HU" sz="1200" i="1" dirty="0" smtClean="0"/>
              <a:t>  </a:t>
            </a:r>
            <a:r>
              <a:rPr lang="hu-HU" sz="1200" i="1" dirty="0" err="1" smtClean="0"/>
              <a:t>stredných</a:t>
            </a:r>
            <a:r>
              <a:rPr lang="hu-HU" sz="1200" i="1" dirty="0" smtClean="0"/>
              <a:t> </a:t>
            </a:r>
            <a:r>
              <a:rPr lang="hu-HU" sz="1200" i="1" dirty="0" err="1" smtClean="0"/>
              <a:t>odborných</a:t>
            </a:r>
            <a:r>
              <a:rPr lang="hu-HU" sz="1200" i="1" dirty="0" smtClean="0"/>
              <a:t> </a:t>
            </a:r>
            <a:r>
              <a:rPr lang="hu-HU" sz="1200" i="1" dirty="0" err="1" smtClean="0"/>
              <a:t>škôl</a:t>
            </a:r>
            <a:r>
              <a:rPr lang="hu-HU" sz="1200" i="1" dirty="0" smtClean="0"/>
              <a:t>. </a:t>
            </a:r>
            <a:r>
              <a:rPr lang="hu-HU" sz="1200" dirty="0" smtClean="0"/>
              <a:t>Bratislava: TERRA. </a:t>
            </a:r>
            <a:endParaRPr lang="sk-SK" sz="1200" dirty="0" smtClean="0"/>
          </a:p>
          <a:p>
            <a:endParaRPr lang="sk-SK"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5200" y="1046162"/>
            <a:ext cx="10515600" cy="1325563"/>
          </a:xfrm>
        </p:spPr>
        <p:txBody>
          <a:bodyPr>
            <a:normAutofit/>
          </a:bodyPr>
          <a:lstStyle/>
          <a:p>
            <a:r>
              <a:rPr lang="hu-HU" sz="4000" b="1" dirty="0" err="1" smtClean="0">
                <a:latin typeface="+mn-lt"/>
              </a:rPr>
              <a:t>Výskum</a:t>
            </a:r>
            <a:r>
              <a:rPr lang="hu-HU" sz="4000" b="1" dirty="0" smtClean="0">
                <a:latin typeface="+mn-lt"/>
              </a:rPr>
              <a:t> 3.</a:t>
            </a:r>
            <a:endParaRPr lang="sk-SK" sz="4000" b="1" dirty="0">
              <a:latin typeface="+mn-lt"/>
            </a:endParaRPr>
          </a:p>
        </p:txBody>
      </p:sp>
      <p:sp>
        <p:nvSpPr>
          <p:cNvPr id="3" name="Zástupný symbol obsahu 2"/>
          <p:cNvSpPr>
            <a:spLocks noGrp="1"/>
          </p:cNvSpPr>
          <p:nvPr>
            <p:ph idx="1"/>
          </p:nvPr>
        </p:nvSpPr>
        <p:spPr>
          <a:xfrm>
            <a:off x="965200" y="2506662"/>
            <a:ext cx="10515600" cy="4351338"/>
          </a:xfrm>
        </p:spPr>
        <p:txBody>
          <a:bodyPr>
            <a:normAutofit/>
          </a:bodyPr>
          <a:lstStyle/>
          <a:p>
            <a:r>
              <a:rPr lang="hu-HU" sz="2400" dirty="0"/>
              <a:t>TÓTH Sándor János </a:t>
            </a:r>
            <a:r>
              <a:rPr lang="sk-SK" sz="2400" dirty="0"/>
              <a:t>2015: Jazykový obraz sveta v učebniciach slovenčiny a maďarčiny ako cudzieho jazyka IN: </a:t>
            </a:r>
            <a:r>
              <a:rPr lang="sk-SK" sz="2400" i="1" dirty="0"/>
              <a:t>Jazyk v politických, ideologických a interkultúrnych vzťahoch. </a:t>
            </a:r>
            <a:r>
              <a:rPr lang="sk-SK" sz="2400" i="1" dirty="0" err="1"/>
              <a:t>Sociolinguistica</a:t>
            </a:r>
            <a:r>
              <a:rPr lang="sk-SK" sz="2400" i="1" dirty="0"/>
              <a:t> </a:t>
            </a:r>
            <a:r>
              <a:rPr lang="sk-SK" sz="2400" i="1" dirty="0" err="1"/>
              <a:t>Slovaca</a:t>
            </a:r>
            <a:r>
              <a:rPr lang="sk-SK" sz="2400" i="1" dirty="0"/>
              <a:t> </a:t>
            </a:r>
            <a:r>
              <a:rPr lang="sk-SK" sz="2400" dirty="0"/>
              <a:t>8. </a:t>
            </a:r>
          </a:p>
        </p:txBody>
      </p:sp>
    </p:spTree>
    <p:extLst>
      <p:ext uri="{BB962C8B-B14F-4D97-AF65-F5344CB8AC3E}">
        <p14:creationId xmlns:p14="http://schemas.microsoft.com/office/powerpoint/2010/main" val="89115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p:cNvSpPr>
          <p:nvPr>
            <p:ph type="title" idx="4294967295"/>
          </p:nvPr>
        </p:nvSpPr>
        <p:spPr/>
        <p:txBody>
          <a:bodyPr>
            <a:normAutofit/>
          </a:bodyPr>
          <a:lstStyle/>
          <a:p>
            <a:r>
              <a:rPr lang="sk-SK" sz="4000" b="1" dirty="0" smtClean="0">
                <a:latin typeface="+mn-lt"/>
              </a:rPr>
              <a:t>Moderné a historické učebnice slovenčiny ako cudzieho jazyka</a:t>
            </a:r>
          </a:p>
        </p:txBody>
      </p:sp>
      <p:pic>
        <p:nvPicPr>
          <p:cNvPr id="19458" name="Picture 5" descr="000"/>
          <p:cNvPicPr>
            <a:picLocks noGrp="1" noChangeAspect="1" noChangeArrowheads="1"/>
          </p:cNvPicPr>
          <p:nvPr>
            <p:ph sz="half" idx="1"/>
          </p:nvPr>
        </p:nvPicPr>
        <p:blipFill>
          <a:blip r:embed="rId2" cstate="print"/>
          <a:srcRect/>
          <a:stretch>
            <a:fillRect/>
          </a:stretch>
        </p:blipFill>
        <p:spPr>
          <a:xfrm>
            <a:off x="1981200" y="2347913"/>
            <a:ext cx="4038600" cy="3028950"/>
          </a:xfrm>
        </p:spPr>
      </p:pic>
      <p:pic>
        <p:nvPicPr>
          <p:cNvPr id="19459" name="Picture 8" descr="0"/>
          <p:cNvPicPr>
            <a:picLocks noGrp="1" noChangeAspect="1" noChangeArrowheads="1"/>
          </p:cNvPicPr>
          <p:nvPr>
            <p:ph sz="half" idx="4294967295"/>
          </p:nvPr>
        </p:nvPicPr>
        <p:blipFill>
          <a:blip r:embed="rId3"/>
          <a:srcRect/>
          <a:stretch>
            <a:fillRect/>
          </a:stretch>
        </p:blipFill>
        <p:spPr>
          <a:xfrm>
            <a:off x="6350000" y="1600201"/>
            <a:ext cx="3683000" cy="4525963"/>
          </a:xfrm>
        </p:spPr>
      </p:pic>
    </p:spTree>
    <p:extLst>
      <p:ext uri="{BB962C8B-B14F-4D97-AF65-F5344CB8AC3E}">
        <p14:creationId xmlns:p14="http://schemas.microsoft.com/office/powerpoint/2010/main" val="2096372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1517651" y="836613"/>
            <a:ext cx="9002713" cy="5105400"/>
          </a:xfrm>
          <a:prstGeom prst="rect">
            <a:avLst/>
          </a:prstGeom>
          <a:noFill/>
          <a:ln w="9525">
            <a:noFill/>
            <a:miter lim="800000"/>
            <a:headEnd/>
            <a:tailEnd/>
          </a:ln>
        </p:spPr>
      </p:pic>
    </p:spTree>
    <p:extLst>
      <p:ext uri="{BB962C8B-B14F-4D97-AF65-F5344CB8AC3E}">
        <p14:creationId xmlns:p14="http://schemas.microsoft.com/office/powerpoint/2010/main" val="328711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46667" y="1436159"/>
            <a:ext cx="10515600" cy="4351338"/>
          </a:xfrm>
        </p:spPr>
        <p:txBody>
          <a:bodyPr>
            <a:normAutofit/>
          </a:bodyPr>
          <a:lstStyle/>
          <a:p>
            <a:r>
              <a:rPr lang="hu-HU" sz="2400" dirty="0" err="1"/>
              <a:t>Študent</a:t>
            </a:r>
            <a:r>
              <a:rPr lang="hu-HU" sz="2400" dirty="0"/>
              <a:t> </a:t>
            </a:r>
            <a:r>
              <a:rPr lang="hu-HU" sz="2400" dirty="0" err="1"/>
              <a:t>starších</a:t>
            </a:r>
            <a:r>
              <a:rPr lang="hu-HU" sz="2400" dirty="0"/>
              <a:t> </a:t>
            </a:r>
            <a:r>
              <a:rPr lang="hu-HU" sz="2400" dirty="0" err="1"/>
              <a:t>učebníc</a:t>
            </a:r>
            <a:r>
              <a:rPr lang="hu-HU" sz="2400" dirty="0"/>
              <a:t> </a:t>
            </a:r>
            <a:r>
              <a:rPr lang="hu-HU" sz="2400" dirty="0" err="1"/>
              <a:t>žil</a:t>
            </a:r>
            <a:r>
              <a:rPr lang="hu-HU" sz="2400" dirty="0"/>
              <a:t> v </a:t>
            </a:r>
            <a:r>
              <a:rPr lang="hu-HU" sz="2400" dirty="0" err="1"/>
              <a:t>bilingválnom</a:t>
            </a:r>
            <a:r>
              <a:rPr lang="hu-HU" sz="2400" dirty="0"/>
              <a:t> </a:t>
            </a:r>
            <a:r>
              <a:rPr lang="hu-HU" sz="2400" dirty="0" err="1"/>
              <a:t>ba</a:t>
            </a:r>
            <a:r>
              <a:rPr lang="hu-HU" sz="2400" dirty="0"/>
              <a:t> aj </a:t>
            </a:r>
            <a:r>
              <a:rPr lang="hu-HU" sz="2400" dirty="0" err="1"/>
              <a:t>viacjazyčnom</a:t>
            </a:r>
            <a:r>
              <a:rPr lang="hu-HU" sz="2400" dirty="0"/>
              <a:t> </a:t>
            </a:r>
            <a:r>
              <a:rPr lang="hu-HU" sz="2400" dirty="0" err="1"/>
              <a:t>prostredí</a:t>
            </a:r>
            <a:r>
              <a:rPr lang="hu-HU" sz="2400" dirty="0"/>
              <a:t>, </a:t>
            </a:r>
            <a:r>
              <a:rPr lang="hu-HU" sz="2400" dirty="0" err="1"/>
              <a:t>priestorom</a:t>
            </a:r>
            <a:r>
              <a:rPr lang="hu-HU" sz="2400" dirty="0"/>
              <a:t> </a:t>
            </a:r>
            <a:r>
              <a:rPr lang="hu-HU" sz="2400" dirty="0" err="1"/>
              <a:t>osvojovania</a:t>
            </a:r>
            <a:r>
              <a:rPr lang="hu-HU" sz="2400" dirty="0"/>
              <a:t> </a:t>
            </a:r>
            <a:r>
              <a:rPr lang="hu-HU" sz="2400" dirty="0" err="1"/>
              <a:t>jazyka</a:t>
            </a:r>
            <a:r>
              <a:rPr lang="hu-HU" sz="2400" dirty="0"/>
              <a:t> </a:t>
            </a:r>
            <a:r>
              <a:rPr lang="hu-HU" sz="2400" dirty="0" err="1"/>
              <a:t>bola</a:t>
            </a:r>
            <a:r>
              <a:rPr lang="hu-HU" sz="2400" dirty="0"/>
              <a:t> </a:t>
            </a:r>
            <a:r>
              <a:rPr lang="hu-HU" sz="2400" dirty="0" err="1"/>
              <a:t>ulica</a:t>
            </a:r>
            <a:r>
              <a:rPr lang="hu-HU" sz="2400" dirty="0"/>
              <a:t>, </a:t>
            </a:r>
            <a:r>
              <a:rPr lang="hu-HU" sz="2400" dirty="0" err="1"/>
              <a:t>prirodzené</a:t>
            </a:r>
            <a:r>
              <a:rPr lang="hu-HU" sz="2400" dirty="0"/>
              <a:t> </a:t>
            </a:r>
            <a:r>
              <a:rPr lang="hu-HU" sz="2400" dirty="0" err="1"/>
              <a:t>situácie</a:t>
            </a:r>
            <a:r>
              <a:rPr lang="hu-HU" sz="2400" dirty="0"/>
              <a:t>, </a:t>
            </a:r>
            <a:r>
              <a:rPr lang="hu-HU" sz="2400" dirty="0" err="1"/>
              <a:t>išlo</a:t>
            </a:r>
            <a:r>
              <a:rPr lang="hu-HU" sz="2400" dirty="0"/>
              <a:t> </a:t>
            </a:r>
            <a:r>
              <a:rPr lang="hu-HU" sz="2400" dirty="0" err="1"/>
              <a:t>najmä</a:t>
            </a:r>
            <a:r>
              <a:rPr lang="hu-HU" sz="2400" dirty="0"/>
              <a:t> o </a:t>
            </a:r>
            <a:r>
              <a:rPr lang="hu-HU" sz="2400" dirty="0" err="1"/>
              <a:t>migráciu</a:t>
            </a:r>
            <a:r>
              <a:rPr lang="hu-HU" sz="2400" dirty="0"/>
              <a:t> v </a:t>
            </a:r>
            <a:r>
              <a:rPr lang="hu-HU" sz="2400" dirty="0" err="1"/>
              <a:t>rámci</a:t>
            </a:r>
            <a:r>
              <a:rPr lang="hu-HU" sz="2400" dirty="0"/>
              <a:t> </a:t>
            </a:r>
            <a:r>
              <a:rPr lang="hu-HU" sz="2400" dirty="0" err="1"/>
              <a:t>Uhorska</a:t>
            </a:r>
            <a:r>
              <a:rPr lang="hu-HU" sz="2400" dirty="0"/>
              <a:t>. </a:t>
            </a:r>
            <a:endParaRPr lang="hu-HU" sz="2400" dirty="0" smtClean="0"/>
          </a:p>
          <a:p>
            <a:r>
              <a:rPr lang="hu-HU" sz="2400" dirty="0" smtClean="0"/>
              <a:t>Aj </a:t>
            </a:r>
            <a:r>
              <a:rPr lang="hu-HU" sz="2400" dirty="0" err="1"/>
              <a:t>preto</a:t>
            </a:r>
            <a:r>
              <a:rPr lang="hu-HU" sz="2400" dirty="0"/>
              <a:t> </a:t>
            </a:r>
            <a:r>
              <a:rPr lang="hu-HU" sz="2400" dirty="0" err="1"/>
              <a:t>skúmané</a:t>
            </a:r>
            <a:r>
              <a:rPr lang="hu-HU" sz="2400" dirty="0"/>
              <a:t> </a:t>
            </a:r>
            <a:r>
              <a:rPr lang="hu-HU" sz="2400" dirty="0" err="1"/>
              <a:t>učebnice</a:t>
            </a:r>
            <a:r>
              <a:rPr lang="hu-HU" sz="2400" dirty="0"/>
              <a:t> </a:t>
            </a:r>
            <a:r>
              <a:rPr lang="hu-HU" sz="2400" dirty="0" err="1"/>
              <a:t>koncentrujú</a:t>
            </a:r>
            <a:r>
              <a:rPr lang="hu-HU" sz="2400" dirty="0"/>
              <a:t> na </a:t>
            </a:r>
            <a:r>
              <a:rPr lang="hu-HU" sz="2400" dirty="0" err="1"/>
              <a:t>systematizáciu</a:t>
            </a:r>
            <a:r>
              <a:rPr lang="hu-HU" sz="2400" dirty="0"/>
              <a:t> </a:t>
            </a:r>
            <a:r>
              <a:rPr lang="hu-HU" sz="2400" dirty="0" err="1"/>
              <a:t>gramatiky</a:t>
            </a:r>
            <a:r>
              <a:rPr lang="hu-HU" sz="2400" dirty="0"/>
              <a:t> </a:t>
            </a:r>
          </a:p>
        </p:txBody>
      </p:sp>
    </p:spTree>
    <p:extLst>
      <p:ext uri="{BB962C8B-B14F-4D97-AF65-F5344CB8AC3E}">
        <p14:creationId xmlns:p14="http://schemas.microsoft.com/office/powerpoint/2010/main" val="3349299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E:\eger\1.jpg"/>
          <p:cNvPicPr>
            <a:picLocks noChangeAspect="1" noChangeArrowheads="1"/>
          </p:cNvPicPr>
          <p:nvPr/>
        </p:nvPicPr>
        <p:blipFill>
          <a:blip r:embed="rId2"/>
          <a:srcRect/>
          <a:stretch>
            <a:fillRect/>
          </a:stretch>
        </p:blipFill>
        <p:spPr bwMode="auto">
          <a:xfrm>
            <a:off x="-5857875" y="260351"/>
            <a:ext cx="14041438" cy="8524875"/>
          </a:xfrm>
          <a:prstGeom prst="rect">
            <a:avLst/>
          </a:prstGeom>
          <a:noFill/>
          <a:ln w="9525">
            <a:noFill/>
            <a:miter lim="800000"/>
            <a:headEnd/>
            <a:tailEnd/>
          </a:ln>
        </p:spPr>
      </p:pic>
    </p:spTree>
    <p:extLst>
      <p:ext uri="{BB962C8B-B14F-4D97-AF65-F5344CB8AC3E}">
        <p14:creationId xmlns:p14="http://schemas.microsoft.com/office/powerpoint/2010/main" val="1693969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hu-HU" sz="4000" b="1" dirty="0" err="1">
                <a:latin typeface="+mn-lt"/>
              </a:rPr>
              <a:t>Cieľové</a:t>
            </a:r>
            <a:r>
              <a:rPr lang="hu-HU" sz="4000" b="1" dirty="0">
                <a:latin typeface="+mn-lt"/>
              </a:rPr>
              <a:t> </a:t>
            </a:r>
            <a:r>
              <a:rPr lang="hu-HU" sz="4000" b="1" dirty="0" err="1">
                <a:latin typeface="+mn-lt"/>
              </a:rPr>
              <a:t>skupiny</a:t>
            </a:r>
            <a:r>
              <a:rPr lang="hu-HU" sz="4000" b="1" dirty="0">
                <a:latin typeface="+mn-lt"/>
              </a:rPr>
              <a:t> </a:t>
            </a:r>
            <a:r>
              <a:rPr lang="hu-HU" sz="4000" b="1" dirty="0" err="1" smtClean="0">
                <a:latin typeface="+mn-lt"/>
              </a:rPr>
              <a:t>učebníc</a:t>
            </a:r>
            <a:endParaRPr lang="hu-HU" sz="4000" b="1" dirty="0">
              <a:latin typeface="+mn-lt"/>
            </a:endParaRPr>
          </a:p>
        </p:txBody>
      </p:sp>
      <p:sp>
        <p:nvSpPr>
          <p:cNvPr id="3" name="Zástupný symbol obsahu 2"/>
          <p:cNvSpPr>
            <a:spLocks noGrp="1"/>
          </p:cNvSpPr>
          <p:nvPr>
            <p:ph idx="1"/>
          </p:nvPr>
        </p:nvSpPr>
        <p:spPr/>
        <p:txBody>
          <a:bodyPr>
            <a:normAutofit/>
          </a:bodyPr>
          <a:lstStyle/>
          <a:p>
            <a:r>
              <a:rPr lang="hu-HU" sz="2400" dirty="0" smtClean="0"/>
              <a:t>V </a:t>
            </a:r>
            <a:r>
              <a:rPr lang="hu-HU" sz="2400" dirty="0" err="1"/>
              <a:t>prípade</a:t>
            </a:r>
            <a:r>
              <a:rPr lang="hu-HU" sz="2400" dirty="0"/>
              <a:t> </a:t>
            </a:r>
            <a:r>
              <a:rPr lang="hu-HU" sz="2400" dirty="0" err="1"/>
              <a:t>novších</a:t>
            </a:r>
            <a:r>
              <a:rPr lang="hu-HU" sz="2400" dirty="0"/>
              <a:t> </a:t>
            </a:r>
            <a:r>
              <a:rPr lang="hu-HU" sz="2400" dirty="0" err="1"/>
              <a:t>učebníc</a:t>
            </a:r>
            <a:r>
              <a:rPr lang="hu-HU" sz="2400" dirty="0"/>
              <a:t> </a:t>
            </a:r>
            <a:r>
              <a:rPr lang="hu-HU" sz="2400" dirty="0" err="1"/>
              <a:t>sú</a:t>
            </a:r>
            <a:r>
              <a:rPr lang="hu-HU" sz="2400" dirty="0"/>
              <a:t> </a:t>
            </a:r>
            <a:r>
              <a:rPr lang="hu-HU" sz="2400" dirty="0" err="1"/>
              <a:t>to</a:t>
            </a:r>
            <a:r>
              <a:rPr lang="hu-HU" sz="2400" dirty="0"/>
              <a:t> </a:t>
            </a:r>
            <a:r>
              <a:rPr lang="hu-HU" sz="2400" dirty="0" err="1"/>
              <a:t>študenti</a:t>
            </a:r>
            <a:r>
              <a:rPr lang="hu-HU" sz="2400" dirty="0"/>
              <a:t> </a:t>
            </a:r>
            <a:r>
              <a:rPr lang="hu-HU" sz="2400" dirty="0" err="1"/>
              <a:t>učiacich</a:t>
            </a:r>
            <a:r>
              <a:rPr lang="hu-HU" sz="2400" dirty="0"/>
              <a:t> </a:t>
            </a:r>
            <a:r>
              <a:rPr lang="hu-HU" sz="2400" dirty="0" err="1"/>
              <a:t>sa</a:t>
            </a:r>
            <a:r>
              <a:rPr lang="hu-HU" sz="2400" dirty="0"/>
              <a:t> </a:t>
            </a:r>
            <a:r>
              <a:rPr lang="hu-HU" sz="2400" dirty="0" err="1"/>
              <a:t>maďarký</a:t>
            </a:r>
            <a:r>
              <a:rPr lang="hu-HU" sz="2400" dirty="0"/>
              <a:t> </a:t>
            </a:r>
            <a:r>
              <a:rPr lang="hu-HU" sz="2400" dirty="0" err="1"/>
              <a:t>resp</a:t>
            </a:r>
            <a:r>
              <a:rPr lang="hu-HU" sz="2400" dirty="0"/>
              <a:t>. </a:t>
            </a:r>
            <a:r>
              <a:rPr lang="hu-HU" sz="2400" dirty="0" err="1"/>
              <a:t>slovenský</a:t>
            </a:r>
            <a:r>
              <a:rPr lang="hu-HU" sz="2400" dirty="0"/>
              <a:t> </a:t>
            </a:r>
            <a:r>
              <a:rPr lang="hu-HU" sz="2400" dirty="0" err="1"/>
              <a:t>jazyk</a:t>
            </a:r>
            <a:r>
              <a:rPr lang="hu-HU" sz="2400" dirty="0"/>
              <a:t>, </a:t>
            </a:r>
            <a:r>
              <a:rPr lang="hu-HU" sz="2400" dirty="0" err="1"/>
              <a:t>zaradení</a:t>
            </a:r>
            <a:r>
              <a:rPr lang="hu-HU" sz="2400" dirty="0"/>
              <a:t> </a:t>
            </a:r>
            <a:r>
              <a:rPr lang="hu-HU" sz="2400" dirty="0" err="1"/>
              <a:t>do</a:t>
            </a:r>
            <a:r>
              <a:rPr lang="hu-HU" sz="2400" dirty="0"/>
              <a:t> </a:t>
            </a:r>
            <a:r>
              <a:rPr lang="hu-HU" sz="2400" dirty="0" err="1"/>
              <a:t>kategórie</a:t>
            </a:r>
            <a:r>
              <a:rPr lang="hu-HU" sz="2400" dirty="0"/>
              <a:t> „</a:t>
            </a:r>
            <a:r>
              <a:rPr lang="hu-HU" sz="2400" dirty="0" err="1"/>
              <a:t>cudzinci</a:t>
            </a:r>
            <a:r>
              <a:rPr lang="hu-HU" sz="2400" dirty="0"/>
              <a:t>”. </a:t>
            </a:r>
            <a:r>
              <a:rPr lang="hu-HU" sz="2400" dirty="0" err="1"/>
              <a:t>Hrdinovia</a:t>
            </a:r>
            <a:r>
              <a:rPr lang="hu-HU" sz="2400" dirty="0"/>
              <a:t> </a:t>
            </a:r>
            <a:r>
              <a:rPr lang="hu-HU" sz="2400" dirty="0" err="1"/>
              <a:t>dialógov</a:t>
            </a:r>
            <a:r>
              <a:rPr lang="hu-HU" sz="2400" dirty="0"/>
              <a:t>, </a:t>
            </a:r>
            <a:r>
              <a:rPr lang="hu-HU" sz="2400" dirty="0" err="1"/>
              <a:t>učebných</a:t>
            </a:r>
            <a:r>
              <a:rPr lang="hu-HU" sz="2400" dirty="0"/>
              <a:t> </a:t>
            </a:r>
            <a:r>
              <a:rPr lang="hu-HU" sz="2400" dirty="0" err="1"/>
              <a:t>textov</a:t>
            </a:r>
            <a:r>
              <a:rPr lang="hu-HU" sz="2400" dirty="0"/>
              <a:t> </a:t>
            </a:r>
            <a:r>
              <a:rPr lang="hu-HU" sz="2400" dirty="0" err="1"/>
              <a:t>stelesňujú</a:t>
            </a:r>
            <a:r>
              <a:rPr lang="hu-HU" sz="2400" dirty="0"/>
              <a:t> </a:t>
            </a:r>
            <a:r>
              <a:rPr lang="hu-HU" sz="2400" dirty="0" err="1"/>
              <a:t>turistov</a:t>
            </a:r>
            <a:r>
              <a:rPr lang="hu-HU" sz="2400" dirty="0"/>
              <a:t>, </a:t>
            </a:r>
            <a:r>
              <a:rPr lang="hu-HU" sz="2400" dirty="0" err="1"/>
              <a:t>resp</a:t>
            </a:r>
            <a:r>
              <a:rPr lang="hu-HU" sz="2400" dirty="0"/>
              <a:t>. </a:t>
            </a:r>
            <a:r>
              <a:rPr lang="hu-HU" sz="2400" dirty="0" err="1"/>
              <a:t>zahraničných</a:t>
            </a:r>
            <a:r>
              <a:rPr lang="hu-HU" sz="2400" dirty="0"/>
              <a:t> </a:t>
            </a:r>
            <a:r>
              <a:rPr lang="hu-HU" sz="2400" dirty="0" err="1"/>
              <a:t>študentov</a:t>
            </a:r>
            <a:r>
              <a:rPr lang="hu-HU" sz="2400" dirty="0"/>
              <a:t>, </a:t>
            </a:r>
            <a:r>
              <a:rPr lang="hu-HU" sz="2400" dirty="0" err="1"/>
              <a:t>ich</a:t>
            </a:r>
            <a:r>
              <a:rPr lang="hu-HU" sz="2400" dirty="0"/>
              <a:t> </a:t>
            </a:r>
            <a:r>
              <a:rPr lang="hu-HU" sz="2400" dirty="0" err="1"/>
              <a:t>motiváciou</a:t>
            </a:r>
            <a:r>
              <a:rPr lang="hu-HU" sz="2400" dirty="0"/>
              <a:t> </a:t>
            </a:r>
            <a:r>
              <a:rPr lang="hu-HU" sz="2400" dirty="0" err="1"/>
              <a:t>pri</a:t>
            </a:r>
            <a:r>
              <a:rPr lang="hu-HU" sz="2400" dirty="0"/>
              <a:t> </a:t>
            </a:r>
            <a:r>
              <a:rPr lang="hu-HU" sz="2400" dirty="0" err="1"/>
              <a:t>štúdiu</a:t>
            </a:r>
            <a:r>
              <a:rPr lang="hu-HU" sz="2400" dirty="0"/>
              <a:t> </a:t>
            </a:r>
            <a:r>
              <a:rPr lang="hu-HU" sz="2400" dirty="0" err="1"/>
              <a:t>cudzieho</a:t>
            </a:r>
            <a:r>
              <a:rPr lang="hu-HU" sz="2400" dirty="0"/>
              <a:t> </a:t>
            </a:r>
            <a:r>
              <a:rPr lang="hu-HU" sz="2400" dirty="0" err="1"/>
              <a:t>jazyka</a:t>
            </a:r>
            <a:r>
              <a:rPr lang="hu-HU" sz="2400" dirty="0"/>
              <a:t> </a:t>
            </a:r>
            <a:r>
              <a:rPr lang="hu-HU" sz="2400" dirty="0" err="1"/>
              <a:t>je</a:t>
            </a:r>
            <a:r>
              <a:rPr lang="hu-HU" sz="2400" dirty="0"/>
              <a:t> </a:t>
            </a:r>
            <a:r>
              <a:rPr lang="hu-HU" sz="2400" dirty="0" err="1"/>
              <a:t>orientácia</a:t>
            </a:r>
            <a:r>
              <a:rPr lang="hu-HU" sz="2400" dirty="0"/>
              <a:t> v </a:t>
            </a:r>
            <a:r>
              <a:rPr lang="hu-HU" sz="2400" dirty="0" err="1"/>
              <a:t>cudzom</a:t>
            </a:r>
            <a:r>
              <a:rPr lang="hu-HU" sz="2400" dirty="0"/>
              <a:t>, </a:t>
            </a:r>
            <a:r>
              <a:rPr lang="hu-HU" sz="2400" dirty="0" err="1"/>
              <a:t>jednojazyčnom</a:t>
            </a:r>
            <a:r>
              <a:rPr lang="hu-HU" sz="2400" dirty="0"/>
              <a:t> </a:t>
            </a:r>
            <a:r>
              <a:rPr lang="hu-HU" sz="2400" dirty="0" err="1"/>
              <a:t>prostredí</a:t>
            </a:r>
            <a:r>
              <a:rPr lang="hu-HU" sz="2400" dirty="0"/>
              <a:t>, „</a:t>
            </a:r>
            <a:r>
              <a:rPr lang="hu-HU" sz="2400" dirty="0" err="1"/>
              <a:t>prežitie</a:t>
            </a:r>
            <a:r>
              <a:rPr lang="hu-HU" sz="2400" dirty="0"/>
              <a:t>” </a:t>
            </a:r>
            <a:r>
              <a:rPr lang="hu-HU" sz="2400" dirty="0" err="1"/>
              <a:t>prvého</a:t>
            </a:r>
            <a:r>
              <a:rPr lang="hu-HU" sz="2400" dirty="0"/>
              <a:t> </a:t>
            </a:r>
            <a:r>
              <a:rPr lang="hu-HU" sz="2400" dirty="0" err="1"/>
              <a:t>obdobia</a:t>
            </a:r>
            <a:r>
              <a:rPr lang="hu-HU" sz="2400" dirty="0"/>
              <a:t> </a:t>
            </a:r>
            <a:r>
              <a:rPr lang="hu-HU" sz="2400" dirty="0" err="1"/>
              <a:t>stážového</a:t>
            </a:r>
            <a:r>
              <a:rPr lang="hu-HU" sz="2400" dirty="0"/>
              <a:t> </a:t>
            </a:r>
            <a:r>
              <a:rPr lang="hu-HU" sz="2400" dirty="0" err="1"/>
              <a:t>pobytu</a:t>
            </a:r>
            <a:r>
              <a:rPr lang="hu-HU" sz="2400" dirty="0"/>
              <a:t>.</a:t>
            </a:r>
          </a:p>
          <a:p>
            <a:r>
              <a:rPr lang="hu-HU" sz="2400" dirty="0"/>
              <a:t>K </a:t>
            </a:r>
            <a:r>
              <a:rPr lang="hu-HU" sz="2400" dirty="0" err="1"/>
              <a:t>tomu</a:t>
            </a:r>
            <a:r>
              <a:rPr lang="hu-HU" sz="2400" dirty="0"/>
              <a:t> </a:t>
            </a:r>
            <a:r>
              <a:rPr lang="hu-HU" sz="2400" dirty="0" err="1"/>
              <a:t>sú</a:t>
            </a:r>
            <a:r>
              <a:rPr lang="hu-HU" sz="2400" dirty="0"/>
              <a:t> </a:t>
            </a:r>
            <a:r>
              <a:rPr lang="hu-HU" sz="2400" dirty="0" err="1"/>
              <a:t>priradené</a:t>
            </a:r>
            <a:r>
              <a:rPr lang="hu-HU" sz="2400" dirty="0"/>
              <a:t> </a:t>
            </a:r>
            <a:r>
              <a:rPr lang="hu-HU" sz="2400" dirty="0" err="1"/>
              <a:t>témy</a:t>
            </a:r>
            <a:r>
              <a:rPr lang="hu-HU" sz="2400" dirty="0"/>
              <a:t>, </a:t>
            </a:r>
            <a:r>
              <a:rPr lang="hu-HU" sz="2400" dirty="0" err="1"/>
              <a:t>vždy</a:t>
            </a:r>
            <a:r>
              <a:rPr lang="hu-HU" sz="2400" dirty="0"/>
              <a:t> </a:t>
            </a:r>
            <a:r>
              <a:rPr lang="hu-HU" sz="2400" dirty="0" err="1"/>
              <a:t>podľa</a:t>
            </a:r>
            <a:r>
              <a:rPr lang="hu-HU" sz="2400" dirty="0"/>
              <a:t> </a:t>
            </a:r>
            <a:r>
              <a:rPr lang="hu-HU" sz="2400" dirty="0" err="1"/>
              <a:t>dobových</a:t>
            </a:r>
            <a:r>
              <a:rPr lang="hu-HU" sz="2400" dirty="0"/>
              <a:t> </a:t>
            </a:r>
            <a:r>
              <a:rPr lang="hu-HU" sz="2400" dirty="0" err="1"/>
              <a:t>potrieb</a:t>
            </a:r>
            <a:r>
              <a:rPr lang="hu-HU" sz="2400" dirty="0"/>
              <a:t>.</a:t>
            </a:r>
          </a:p>
          <a:p>
            <a:pPr marL="0" indent="0">
              <a:buNone/>
            </a:pPr>
            <a:endParaRPr lang="hu-HU" sz="2400" dirty="0"/>
          </a:p>
        </p:txBody>
      </p:sp>
    </p:spTree>
    <p:extLst>
      <p:ext uri="{BB962C8B-B14F-4D97-AF65-F5344CB8AC3E}">
        <p14:creationId xmlns:p14="http://schemas.microsoft.com/office/powerpoint/2010/main" val="3406177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20"/>
          <p:cNvPicPr>
            <a:picLocks noGrp="1" noChangeAspect="1" noChangeArrowheads="1"/>
          </p:cNvPicPr>
          <p:nvPr>
            <p:ph/>
          </p:nvPr>
        </p:nvPicPr>
        <p:blipFill>
          <a:blip r:embed="rId2" cstate="print"/>
          <a:srcRect/>
          <a:stretch>
            <a:fillRect/>
          </a:stretch>
        </p:blipFill>
        <p:spPr>
          <a:xfrm>
            <a:off x="3968750" y="274639"/>
            <a:ext cx="4254500" cy="5851525"/>
          </a:xfrm>
        </p:spPr>
      </p:pic>
    </p:spTree>
    <p:extLst>
      <p:ext uri="{BB962C8B-B14F-4D97-AF65-F5344CB8AC3E}">
        <p14:creationId xmlns:p14="http://schemas.microsoft.com/office/powerpoint/2010/main" val="1837147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16"/>
          <p:cNvPicPr>
            <a:picLocks noGrp="1" noChangeAspect="1" noChangeArrowheads="1"/>
          </p:cNvPicPr>
          <p:nvPr>
            <p:ph/>
          </p:nvPr>
        </p:nvPicPr>
        <p:blipFill>
          <a:blip r:embed="rId2" cstate="print"/>
          <a:srcRect/>
          <a:stretch>
            <a:fillRect/>
          </a:stretch>
        </p:blipFill>
        <p:spPr>
          <a:xfrm>
            <a:off x="3968750" y="314326"/>
            <a:ext cx="4254500" cy="5851525"/>
          </a:xfrm>
        </p:spPr>
      </p:pic>
    </p:spTree>
    <p:extLst>
      <p:ext uri="{BB962C8B-B14F-4D97-AF65-F5344CB8AC3E}">
        <p14:creationId xmlns:p14="http://schemas.microsoft.com/office/powerpoint/2010/main" val="3049255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712258"/>
            <a:ext cx="10515600" cy="1325563"/>
          </a:xfrm>
        </p:spPr>
        <p:txBody>
          <a:bodyPr>
            <a:normAutofit fontScale="90000"/>
          </a:bodyPr>
          <a:lstStyle/>
          <a:p>
            <a:r>
              <a:rPr lang="sk-SK" b="1" dirty="0" smtClean="0">
                <a:solidFill>
                  <a:schemeClr val="tx1">
                    <a:lumMod val="95000"/>
                    <a:lumOff val="5000"/>
                  </a:schemeClr>
                </a:solidFill>
                <a:latin typeface="+mn-lt"/>
              </a:rPr>
              <a:t>Štatistika – </a:t>
            </a:r>
            <a:r>
              <a:rPr lang="sk-SK" b="1" dirty="0" smtClean="0">
                <a:latin typeface="+mn-lt"/>
              </a:rPr>
              <a:t>školy s vyučovacím jazykom maďarským na Slovensku (2017) - základné školy</a:t>
            </a:r>
            <a:endParaRPr lang="hu-HU" b="1" dirty="0">
              <a:latin typeface="+mn-lt"/>
            </a:endParaRPr>
          </a:p>
        </p:txBody>
      </p:sp>
      <p:sp>
        <p:nvSpPr>
          <p:cNvPr id="3" name="Content Placeholder 2"/>
          <p:cNvSpPr>
            <a:spLocks noGrp="1"/>
          </p:cNvSpPr>
          <p:nvPr>
            <p:ph idx="1"/>
          </p:nvPr>
        </p:nvSpPr>
        <p:spPr>
          <a:xfrm>
            <a:off x="812800" y="2172758"/>
            <a:ext cx="10515600" cy="2712508"/>
          </a:xfrm>
        </p:spPr>
        <p:txBody>
          <a:bodyPr>
            <a:normAutofit/>
          </a:bodyPr>
          <a:lstStyle/>
          <a:p>
            <a:r>
              <a:rPr lang="sk-SK" sz="2400" dirty="0" smtClean="0">
                <a:solidFill>
                  <a:schemeClr val="tx1">
                    <a:lumMod val="95000"/>
                    <a:lumOff val="5000"/>
                  </a:schemeClr>
                </a:solidFill>
              </a:rPr>
              <a:t>115 škôl s prvým a druhým stupňom (</a:t>
            </a:r>
            <a:r>
              <a:rPr lang="sk-SK" sz="2400" dirty="0" err="1" smtClean="0">
                <a:solidFill>
                  <a:schemeClr val="tx1">
                    <a:lumMod val="95000"/>
                    <a:lumOff val="5000"/>
                  </a:schemeClr>
                </a:solidFill>
              </a:rPr>
              <a:t>plnoorganizované</a:t>
            </a:r>
            <a:r>
              <a:rPr lang="sk-SK" sz="2400" dirty="0" smtClean="0">
                <a:solidFill>
                  <a:schemeClr val="tx1">
                    <a:lumMod val="95000"/>
                    <a:lumOff val="5000"/>
                  </a:schemeClr>
                </a:solidFill>
              </a:rPr>
              <a:t> školy)</a:t>
            </a:r>
          </a:p>
          <a:p>
            <a:r>
              <a:rPr lang="sk-SK" sz="2400" dirty="0" smtClean="0">
                <a:solidFill>
                  <a:schemeClr val="tx1">
                    <a:lumMod val="95000"/>
                    <a:lumOff val="5000"/>
                  </a:schemeClr>
                </a:solidFill>
              </a:rPr>
              <a:t>95 škôl s prvým stupňom (málotriedky)</a:t>
            </a:r>
          </a:p>
          <a:p>
            <a:r>
              <a:rPr lang="sk-SK" sz="2400" dirty="0" smtClean="0">
                <a:solidFill>
                  <a:schemeClr val="tx1">
                    <a:lumMod val="95000"/>
                    <a:lumOff val="5000"/>
                  </a:schemeClr>
                </a:solidFill>
              </a:rPr>
              <a:t>16 škôl so spoločným (slovensko-maďarským) riadením</a:t>
            </a:r>
          </a:p>
          <a:p>
            <a:r>
              <a:rPr lang="sk-SK" sz="2400" dirty="0" smtClean="0">
                <a:solidFill>
                  <a:schemeClr val="tx1">
                    <a:lumMod val="95000"/>
                    <a:lumOff val="5000"/>
                  </a:schemeClr>
                </a:solidFill>
              </a:rPr>
              <a:t>počet žiakov: 29 236</a:t>
            </a:r>
            <a:endParaRPr lang="sk-SK" sz="2400" dirty="0">
              <a:solidFill>
                <a:schemeClr val="tx1">
                  <a:lumMod val="95000"/>
                  <a:lumOff val="5000"/>
                </a:schemeClr>
              </a:solidFill>
            </a:endParaRPr>
          </a:p>
          <a:p>
            <a:r>
              <a:rPr lang="sk-SK" sz="2400" dirty="0" smtClean="0">
                <a:solidFill>
                  <a:schemeClr val="tx1">
                    <a:lumMod val="95000"/>
                    <a:lumOff val="5000"/>
                  </a:schemeClr>
                </a:solidFill>
              </a:rPr>
              <a:t>Tendencia ubúdajúcich škôl a žiakov (por. pred 15 rokmi: počet škôl: 297, počet detí: 35 249)</a:t>
            </a:r>
            <a:endParaRPr lang="hu-HU" sz="2400" dirty="0">
              <a:solidFill>
                <a:schemeClr val="tx1">
                  <a:lumMod val="95000"/>
                  <a:lumOff val="5000"/>
                </a:schemeClr>
              </a:solidFill>
            </a:endParaRPr>
          </a:p>
        </p:txBody>
      </p:sp>
    </p:spTree>
    <p:extLst>
      <p:ext uri="{BB962C8B-B14F-4D97-AF65-F5344CB8AC3E}">
        <p14:creationId xmlns:p14="http://schemas.microsoft.com/office/powerpoint/2010/main" val="1206913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215"/>
          <p:cNvPicPr>
            <a:picLocks noGrp="1" noChangeAspect="1" noChangeArrowheads="1"/>
          </p:cNvPicPr>
          <p:nvPr>
            <p:ph idx="4294967295"/>
          </p:nvPr>
        </p:nvPicPr>
        <p:blipFill>
          <a:blip r:embed="rId2"/>
          <a:srcRect/>
          <a:stretch>
            <a:fillRect/>
          </a:stretch>
        </p:blipFill>
        <p:spPr>
          <a:xfrm>
            <a:off x="2063750" y="336550"/>
            <a:ext cx="7848600" cy="5888038"/>
          </a:xfrm>
        </p:spPr>
      </p:pic>
    </p:spTree>
    <p:extLst>
      <p:ext uri="{BB962C8B-B14F-4D97-AF65-F5344CB8AC3E}">
        <p14:creationId xmlns:p14="http://schemas.microsoft.com/office/powerpoint/2010/main" val="377667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p:txBody>
          <a:bodyPr>
            <a:normAutofit/>
          </a:bodyPr>
          <a:lstStyle/>
          <a:p>
            <a:r>
              <a:rPr lang="hu-HU" sz="2400" dirty="0" err="1"/>
              <a:t>Ďalšou</a:t>
            </a:r>
            <a:r>
              <a:rPr lang="hu-HU" sz="2400" dirty="0"/>
              <a:t> </a:t>
            </a:r>
            <a:r>
              <a:rPr lang="hu-HU" sz="2400" dirty="0" err="1"/>
              <a:t>osobitnosťou</a:t>
            </a:r>
            <a:r>
              <a:rPr lang="hu-HU" sz="2400" dirty="0"/>
              <a:t> </a:t>
            </a:r>
            <a:r>
              <a:rPr lang="hu-HU" sz="2400" dirty="0" err="1"/>
              <a:t>novších</a:t>
            </a:r>
            <a:r>
              <a:rPr lang="hu-HU" sz="2400" dirty="0"/>
              <a:t> </a:t>
            </a:r>
            <a:r>
              <a:rPr lang="hu-HU" sz="2400" dirty="0" err="1"/>
              <a:t>učebníc</a:t>
            </a:r>
            <a:r>
              <a:rPr lang="hu-HU" sz="2400" dirty="0"/>
              <a:t> </a:t>
            </a:r>
            <a:r>
              <a:rPr lang="hu-HU" sz="2400" dirty="0" err="1"/>
              <a:t>sú</a:t>
            </a:r>
            <a:r>
              <a:rPr lang="hu-HU" sz="2400" dirty="0"/>
              <a:t> </a:t>
            </a:r>
            <a:r>
              <a:rPr lang="hu-HU" sz="2400" dirty="0" err="1"/>
              <a:t>informácie</a:t>
            </a:r>
            <a:r>
              <a:rPr lang="hu-HU" sz="2400" dirty="0"/>
              <a:t> o </a:t>
            </a:r>
            <a:r>
              <a:rPr lang="hu-HU" sz="2400" dirty="0" err="1"/>
              <a:t>krajine</a:t>
            </a:r>
            <a:r>
              <a:rPr lang="hu-HU" sz="2400" dirty="0"/>
              <a:t>, </a:t>
            </a:r>
            <a:r>
              <a:rPr lang="hu-HU" sz="2400" dirty="0" err="1"/>
              <a:t>kde</a:t>
            </a:r>
            <a:r>
              <a:rPr lang="hu-HU" sz="2400" dirty="0"/>
              <a:t> </a:t>
            </a:r>
            <a:r>
              <a:rPr lang="hu-HU" sz="2400" dirty="0" err="1"/>
              <a:t>sa</a:t>
            </a:r>
            <a:r>
              <a:rPr lang="hu-HU" sz="2400" dirty="0"/>
              <a:t> </a:t>
            </a:r>
            <a:r>
              <a:rPr lang="hu-HU" sz="2400" dirty="0" err="1"/>
              <a:t>hovorí</a:t>
            </a:r>
            <a:r>
              <a:rPr lang="hu-HU" sz="2400" dirty="0"/>
              <a:t> </a:t>
            </a:r>
            <a:r>
              <a:rPr lang="hu-HU" sz="2400" dirty="0" err="1"/>
              <a:t>cieľovým</a:t>
            </a:r>
            <a:r>
              <a:rPr lang="hu-HU" sz="2400" dirty="0"/>
              <a:t> </a:t>
            </a:r>
            <a:r>
              <a:rPr lang="hu-HU" sz="2400" dirty="0" err="1"/>
              <a:t>jazykom</a:t>
            </a:r>
            <a:r>
              <a:rPr lang="hu-HU" sz="2400" dirty="0"/>
              <a:t>. V </a:t>
            </a:r>
            <a:r>
              <a:rPr lang="hu-HU" sz="2400" dirty="0" err="1"/>
              <a:t>Uhorsku</a:t>
            </a:r>
            <a:r>
              <a:rPr lang="hu-HU" sz="2400" dirty="0"/>
              <a:t> </a:t>
            </a:r>
            <a:r>
              <a:rPr lang="hu-HU" sz="2400" dirty="0" err="1"/>
              <a:t>nebolo</a:t>
            </a:r>
            <a:r>
              <a:rPr lang="hu-HU" sz="2400" dirty="0"/>
              <a:t> </a:t>
            </a:r>
            <a:r>
              <a:rPr lang="hu-HU" sz="2400" dirty="0" err="1"/>
              <a:t>potrebné</a:t>
            </a:r>
            <a:r>
              <a:rPr lang="hu-HU" sz="2400" dirty="0"/>
              <a:t> </a:t>
            </a:r>
            <a:r>
              <a:rPr lang="hu-HU" sz="2400" dirty="0" err="1"/>
              <a:t>zvlášť</a:t>
            </a:r>
            <a:r>
              <a:rPr lang="hu-HU" sz="2400" dirty="0"/>
              <a:t> </a:t>
            </a:r>
            <a:r>
              <a:rPr lang="hu-HU" sz="2400" dirty="0" err="1"/>
              <a:t>informovať</a:t>
            </a:r>
            <a:r>
              <a:rPr lang="hu-HU" sz="2400" dirty="0"/>
              <a:t> </a:t>
            </a:r>
            <a:r>
              <a:rPr lang="hu-HU" sz="2400" dirty="0" err="1"/>
              <a:t>Slovákov</a:t>
            </a:r>
            <a:r>
              <a:rPr lang="hu-HU" sz="2400" dirty="0"/>
              <a:t> o </a:t>
            </a:r>
            <a:r>
              <a:rPr lang="hu-HU" sz="2400" dirty="0" err="1"/>
              <a:t>Budapešti</a:t>
            </a:r>
            <a:r>
              <a:rPr lang="hu-HU" sz="2400" dirty="0"/>
              <a:t> </a:t>
            </a:r>
            <a:r>
              <a:rPr lang="hu-HU" sz="2400" dirty="0" err="1"/>
              <a:t>či</a:t>
            </a:r>
            <a:r>
              <a:rPr lang="hu-HU" sz="2400" dirty="0"/>
              <a:t> </a:t>
            </a:r>
            <a:r>
              <a:rPr lang="hu-HU" sz="2400" dirty="0" err="1"/>
              <a:t>Maďarov</a:t>
            </a:r>
            <a:r>
              <a:rPr lang="hu-HU" sz="2400" dirty="0"/>
              <a:t> </a:t>
            </a:r>
            <a:r>
              <a:rPr lang="hu-HU" sz="2400" dirty="0" err="1"/>
              <a:t>o</a:t>
            </a:r>
            <a:r>
              <a:rPr lang="hu-HU" sz="2400" dirty="0"/>
              <a:t> </a:t>
            </a:r>
            <a:r>
              <a:rPr lang="hu-HU" sz="2400" dirty="0" err="1"/>
              <a:t>prírodných</a:t>
            </a:r>
            <a:r>
              <a:rPr lang="hu-HU" sz="2400" dirty="0"/>
              <a:t> </a:t>
            </a:r>
            <a:r>
              <a:rPr lang="hu-HU" sz="2400" dirty="0" err="1"/>
              <a:t>krásach</a:t>
            </a:r>
            <a:r>
              <a:rPr lang="hu-HU" sz="2400" dirty="0"/>
              <a:t> </a:t>
            </a:r>
            <a:r>
              <a:rPr lang="hu-HU" sz="2400" dirty="0" err="1"/>
              <a:t>dnešného</a:t>
            </a:r>
            <a:r>
              <a:rPr lang="hu-HU" sz="2400" dirty="0"/>
              <a:t> </a:t>
            </a:r>
            <a:r>
              <a:rPr lang="hu-HU" sz="2400" dirty="0" err="1"/>
              <a:t>Slovenska</a:t>
            </a:r>
            <a:r>
              <a:rPr lang="hu-HU" sz="2400" dirty="0"/>
              <a:t>.</a:t>
            </a:r>
          </a:p>
          <a:p>
            <a:pPr marL="0" indent="0">
              <a:buNone/>
            </a:pPr>
            <a:endParaRPr lang="hu-HU" sz="2400" dirty="0"/>
          </a:p>
        </p:txBody>
      </p:sp>
    </p:spTree>
    <p:extLst>
      <p:ext uri="{BB962C8B-B14F-4D97-AF65-F5344CB8AC3E}">
        <p14:creationId xmlns:p14="http://schemas.microsoft.com/office/powerpoint/2010/main" val="3274440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14"/>
          <p:cNvPicPr>
            <a:picLocks noGrp="1" noChangeAspect="1" noChangeArrowheads="1"/>
          </p:cNvPicPr>
          <p:nvPr>
            <p:ph/>
          </p:nvPr>
        </p:nvPicPr>
        <p:blipFill>
          <a:blip r:embed="rId2" cstate="print"/>
          <a:srcRect/>
          <a:stretch>
            <a:fillRect/>
          </a:stretch>
        </p:blipFill>
        <p:spPr>
          <a:xfrm>
            <a:off x="3968750" y="188914"/>
            <a:ext cx="4254500" cy="5851525"/>
          </a:xfrm>
        </p:spPr>
      </p:pic>
    </p:spTree>
    <p:extLst>
      <p:ext uri="{BB962C8B-B14F-4D97-AF65-F5344CB8AC3E}">
        <p14:creationId xmlns:p14="http://schemas.microsoft.com/office/powerpoint/2010/main" val="1899468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263"/>
          <p:cNvPicPr>
            <a:picLocks noGrp="1" noChangeAspect="1" noChangeArrowheads="1"/>
          </p:cNvPicPr>
          <p:nvPr>
            <p:ph idx="4294967295"/>
          </p:nvPr>
        </p:nvPicPr>
        <p:blipFill>
          <a:blip r:embed="rId2"/>
          <a:srcRect/>
          <a:stretch>
            <a:fillRect/>
          </a:stretch>
        </p:blipFill>
        <p:spPr>
          <a:xfrm>
            <a:off x="1847851" y="228601"/>
            <a:ext cx="8208963" cy="6157913"/>
          </a:xfrm>
        </p:spPr>
      </p:pic>
    </p:spTree>
    <p:extLst>
      <p:ext uri="{BB962C8B-B14F-4D97-AF65-F5344CB8AC3E}">
        <p14:creationId xmlns:p14="http://schemas.microsoft.com/office/powerpoint/2010/main" val="497396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447800"/>
            <a:ext cx="10515600" cy="4729163"/>
          </a:xfrm>
        </p:spPr>
        <p:txBody>
          <a:bodyPr>
            <a:normAutofit/>
          </a:bodyPr>
          <a:lstStyle/>
          <a:p>
            <a:r>
              <a:rPr lang="hu-HU" sz="2400" dirty="0"/>
              <a:t>Z </a:t>
            </a:r>
            <a:r>
              <a:rPr lang="hu-HU" sz="2400" dirty="0" err="1"/>
              <a:t>hľadiska</a:t>
            </a:r>
            <a:r>
              <a:rPr lang="hu-HU" sz="2400" dirty="0"/>
              <a:t> </a:t>
            </a:r>
            <a:r>
              <a:rPr lang="hu-HU" sz="2400" dirty="0" err="1"/>
              <a:t>štruktúry</a:t>
            </a:r>
            <a:r>
              <a:rPr lang="hu-HU" sz="2400" dirty="0"/>
              <a:t> </a:t>
            </a:r>
            <a:r>
              <a:rPr lang="hu-HU" sz="2400" dirty="0" err="1"/>
              <a:t>jazykového</a:t>
            </a:r>
            <a:r>
              <a:rPr lang="hu-HU" sz="2400" dirty="0"/>
              <a:t> </a:t>
            </a:r>
            <a:r>
              <a:rPr lang="hu-HU" sz="2400" dirty="0" err="1"/>
              <a:t>obrazu</a:t>
            </a:r>
            <a:r>
              <a:rPr lang="hu-HU" sz="2400" dirty="0"/>
              <a:t> </a:t>
            </a:r>
            <a:r>
              <a:rPr lang="hu-HU" sz="2400" dirty="0" err="1"/>
              <a:t>sveta</a:t>
            </a:r>
            <a:r>
              <a:rPr lang="hu-HU" sz="2400" dirty="0"/>
              <a:t> </a:t>
            </a:r>
            <a:r>
              <a:rPr lang="hu-HU" sz="2400" dirty="0" err="1"/>
              <a:t>hrajú</a:t>
            </a:r>
            <a:r>
              <a:rPr lang="hu-HU" sz="2400" dirty="0"/>
              <a:t> </a:t>
            </a:r>
            <a:r>
              <a:rPr lang="hu-HU" sz="2400" dirty="0" err="1"/>
              <a:t>dôležitú</a:t>
            </a:r>
            <a:r>
              <a:rPr lang="hu-HU" sz="2400" dirty="0"/>
              <a:t> </a:t>
            </a:r>
            <a:r>
              <a:rPr lang="hu-HU" sz="2400" dirty="0" err="1"/>
              <a:t>úlohu</a:t>
            </a:r>
            <a:r>
              <a:rPr lang="hu-HU" sz="2400" dirty="0"/>
              <a:t> </a:t>
            </a:r>
            <a:r>
              <a:rPr lang="hu-HU" sz="2400" dirty="0" err="1"/>
              <a:t>lexikálne</a:t>
            </a:r>
            <a:r>
              <a:rPr lang="hu-HU" sz="2400" dirty="0"/>
              <a:t> </a:t>
            </a:r>
            <a:r>
              <a:rPr lang="hu-HU" sz="2400" dirty="0" err="1"/>
              <a:t>jednotky</a:t>
            </a:r>
            <a:r>
              <a:rPr lang="hu-HU" sz="2400" dirty="0"/>
              <a:t>, </a:t>
            </a:r>
            <a:r>
              <a:rPr lang="hu-HU" sz="2400" dirty="0" err="1"/>
              <a:t>lebo</a:t>
            </a:r>
            <a:r>
              <a:rPr lang="hu-HU" sz="2400" dirty="0"/>
              <a:t> </a:t>
            </a:r>
            <a:r>
              <a:rPr lang="hu-HU" sz="2400" dirty="0" err="1"/>
              <a:t>prvky</a:t>
            </a:r>
            <a:r>
              <a:rPr lang="hu-HU" sz="2400" dirty="0"/>
              <a:t> </a:t>
            </a:r>
            <a:r>
              <a:rPr lang="hu-HU" sz="2400" dirty="0" err="1"/>
              <a:t>slovnej</a:t>
            </a:r>
            <a:r>
              <a:rPr lang="hu-HU" sz="2400" dirty="0"/>
              <a:t> </a:t>
            </a:r>
            <a:r>
              <a:rPr lang="hu-HU" sz="2400" dirty="0" err="1"/>
              <a:t>zásoby</a:t>
            </a:r>
            <a:r>
              <a:rPr lang="hu-HU" sz="2400" dirty="0"/>
              <a:t> </a:t>
            </a:r>
            <a:r>
              <a:rPr lang="hu-HU" sz="2400" dirty="0" err="1"/>
              <a:t>sú</a:t>
            </a:r>
            <a:r>
              <a:rPr lang="hu-HU" sz="2400" dirty="0"/>
              <a:t> </a:t>
            </a:r>
            <a:r>
              <a:rPr lang="hu-HU" sz="2400" dirty="0" err="1"/>
              <a:t>klasifikátormy</a:t>
            </a:r>
            <a:r>
              <a:rPr lang="hu-HU" sz="2400" dirty="0"/>
              <a:t> </a:t>
            </a:r>
            <a:r>
              <a:rPr lang="hu-HU" sz="2400" dirty="0" err="1"/>
              <a:t>sveta</a:t>
            </a:r>
            <a:r>
              <a:rPr lang="hu-HU" sz="2400" dirty="0"/>
              <a:t>. </a:t>
            </a:r>
            <a:r>
              <a:rPr lang="hu-HU" sz="2400" dirty="0" err="1"/>
              <a:t>Jazykový</a:t>
            </a:r>
            <a:r>
              <a:rPr lang="hu-HU" sz="2400" dirty="0"/>
              <a:t> </a:t>
            </a:r>
            <a:r>
              <a:rPr lang="hu-HU" sz="2400" dirty="0" err="1"/>
              <a:t>obraz</a:t>
            </a:r>
            <a:r>
              <a:rPr lang="hu-HU" sz="2400" dirty="0"/>
              <a:t> </a:t>
            </a:r>
            <a:r>
              <a:rPr lang="hu-HU" sz="2400" dirty="0" err="1"/>
              <a:t>sveta</a:t>
            </a:r>
            <a:r>
              <a:rPr lang="hu-HU" sz="2400" dirty="0"/>
              <a:t> </a:t>
            </a:r>
            <a:r>
              <a:rPr lang="hu-HU" sz="2400" dirty="0" err="1"/>
              <a:t>tvoria</a:t>
            </a:r>
            <a:r>
              <a:rPr lang="hu-HU" sz="2400" dirty="0"/>
              <a:t> aj </a:t>
            </a:r>
            <a:r>
              <a:rPr lang="hu-HU" sz="2400" dirty="0" err="1"/>
              <a:t>slovotvorné</a:t>
            </a:r>
            <a:r>
              <a:rPr lang="hu-HU" sz="2400" dirty="0"/>
              <a:t> </a:t>
            </a:r>
            <a:r>
              <a:rPr lang="hu-HU" sz="2400" dirty="0" err="1"/>
              <a:t>formy</a:t>
            </a:r>
            <a:r>
              <a:rPr lang="hu-HU" sz="2400" dirty="0"/>
              <a:t> </a:t>
            </a:r>
            <a:r>
              <a:rPr lang="hu-HU" sz="2400" dirty="0" err="1"/>
              <a:t>lexém</a:t>
            </a:r>
            <a:r>
              <a:rPr lang="hu-HU" sz="2400" dirty="0"/>
              <a:t>, </a:t>
            </a:r>
            <a:r>
              <a:rPr lang="hu-HU" sz="2400" dirty="0" err="1"/>
              <a:t>ktoré</a:t>
            </a:r>
            <a:r>
              <a:rPr lang="hu-HU" sz="2400" dirty="0"/>
              <a:t> </a:t>
            </a:r>
            <a:r>
              <a:rPr lang="hu-HU" sz="2400" dirty="0" err="1"/>
              <a:t>poukazujú</a:t>
            </a:r>
            <a:r>
              <a:rPr lang="hu-HU" sz="2400" dirty="0"/>
              <a:t> na </a:t>
            </a:r>
            <a:r>
              <a:rPr lang="hu-HU" sz="2400" dirty="0" err="1"/>
              <a:t>to</a:t>
            </a:r>
            <a:r>
              <a:rPr lang="hu-HU" sz="2400" dirty="0"/>
              <a:t>, </a:t>
            </a:r>
            <a:r>
              <a:rPr lang="hu-HU" sz="2400" dirty="0" err="1"/>
              <a:t>ako</a:t>
            </a:r>
            <a:r>
              <a:rPr lang="hu-HU" sz="2400" dirty="0"/>
              <a:t> </a:t>
            </a:r>
            <a:r>
              <a:rPr lang="hu-HU" sz="2400" dirty="0" err="1"/>
              <a:t>hovoriaci</a:t>
            </a:r>
            <a:r>
              <a:rPr lang="hu-HU" sz="2400" dirty="0"/>
              <a:t> </a:t>
            </a:r>
            <a:r>
              <a:rPr lang="hu-HU" sz="2400" dirty="0" err="1"/>
              <a:t>určujú</a:t>
            </a:r>
            <a:r>
              <a:rPr lang="hu-HU" sz="2400" dirty="0"/>
              <a:t> </a:t>
            </a:r>
            <a:r>
              <a:rPr lang="hu-HU" sz="2400" dirty="0" err="1"/>
              <a:t>isté</a:t>
            </a:r>
            <a:r>
              <a:rPr lang="hu-HU" sz="2400" dirty="0"/>
              <a:t> </a:t>
            </a:r>
            <a:r>
              <a:rPr lang="hu-HU" sz="2400" dirty="0" err="1"/>
              <a:t>javy</a:t>
            </a:r>
            <a:r>
              <a:rPr lang="hu-HU" sz="2400" dirty="0"/>
              <a:t>. </a:t>
            </a:r>
          </a:p>
          <a:p>
            <a:r>
              <a:rPr lang="hu-HU" sz="2400" dirty="0" err="1"/>
              <a:t>Dnešnými</a:t>
            </a:r>
            <a:r>
              <a:rPr lang="hu-HU" sz="2400" dirty="0"/>
              <a:t> </a:t>
            </a:r>
            <a:r>
              <a:rPr lang="hu-HU" sz="2400" dirty="0" err="1"/>
              <a:t>očami</a:t>
            </a:r>
            <a:r>
              <a:rPr lang="hu-HU" sz="2400" dirty="0"/>
              <a:t> </a:t>
            </a:r>
            <a:r>
              <a:rPr lang="hu-HU" sz="2400" dirty="0" err="1"/>
              <a:t>sú</a:t>
            </a:r>
            <a:r>
              <a:rPr lang="hu-HU" sz="2400" dirty="0"/>
              <a:t> </a:t>
            </a:r>
            <a:r>
              <a:rPr lang="hu-HU" sz="2400" dirty="0" err="1"/>
              <a:t>archaizmami</a:t>
            </a:r>
            <a:r>
              <a:rPr lang="hu-HU" sz="2400" dirty="0"/>
              <a:t> </a:t>
            </a:r>
            <a:r>
              <a:rPr lang="hu-HU" sz="2400" dirty="0" err="1"/>
              <a:t>tie</a:t>
            </a:r>
            <a:r>
              <a:rPr lang="hu-HU" sz="2400" dirty="0"/>
              <a:t> </a:t>
            </a:r>
            <a:r>
              <a:rPr lang="hu-HU" sz="2400" dirty="0" err="1"/>
              <a:t>slovenské</a:t>
            </a:r>
            <a:r>
              <a:rPr lang="hu-HU" sz="2400" dirty="0"/>
              <a:t> </a:t>
            </a:r>
            <a:r>
              <a:rPr lang="hu-HU" sz="2400" dirty="0" err="1"/>
              <a:t>slová</a:t>
            </a:r>
            <a:r>
              <a:rPr lang="hu-HU" sz="2400" dirty="0"/>
              <a:t>, </a:t>
            </a:r>
            <a:r>
              <a:rPr lang="hu-HU" sz="2400" dirty="0" err="1"/>
              <a:t>ktoré</a:t>
            </a:r>
            <a:r>
              <a:rPr lang="hu-HU" sz="2400" dirty="0"/>
              <a:t> </a:t>
            </a:r>
            <a:r>
              <a:rPr lang="hu-HU" sz="2400" dirty="0" err="1"/>
              <a:t>sa</a:t>
            </a:r>
            <a:r>
              <a:rPr lang="hu-HU" sz="2400" dirty="0"/>
              <a:t> v </a:t>
            </a:r>
            <a:r>
              <a:rPr lang="hu-HU" sz="2400" dirty="0" err="1"/>
              <a:t>skúmaných</a:t>
            </a:r>
            <a:r>
              <a:rPr lang="hu-HU" sz="2400" dirty="0"/>
              <a:t> </a:t>
            </a:r>
            <a:r>
              <a:rPr lang="hu-HU" sz="2400" dirty="0" err="1"/>
              <a:t>starších</a:t>
            </a:r>
            <a:r>
              <a:rPr lang="hu-HU" sz="2400" dirty="0"/>
              <a:t> </a:t>
            </a:r>
            <a:r>
              <a:rPr lang="hu-HU" sz="2400" dirty="0" err="1"/>
              <a:t>učebniciach</a:t>
            </a:r>
            <a:r>
              <a:rPr lang="hu-HU" sz="2400" dirty="0"/>
              <a:t> </a:t>
            </a:r>
            <a:r>
              <a:rPr lang="hu-HU" sz="2400" dirty="0" err="1"/>
              <a:t>nachádzajú</a:t>
            </a:r>
            <a:r>
              <a:rPr lang="hu-HU" sz="2400" dirty="0"/>
              <a:t>, </a:t>
            </a:r>
            <a:r>
              <a:rPr lang="hu-HU" sz="2400" dirty="0" err="1"/>
              <a:t>ich</a:t>
            </a:r>
            <a:r>
              <a:rPr lang="hu-HU" sz="2400" dirty="0"/>
              <a:t> </a:t>
            </a:r>
            <a:r>
              <a:rPr lang="hu-HU" sz="2400" dirty="0" err="1"/>
              <a:t>maďarské</a:t>
            </a:r>
            <a:r>
              <a:rPr lang="hu-HU" sz="2400" dirty="0"/>
              <a:t> </a:t>
            </a:r>
            <a:r>
              <a:rPr lang="hu-HU" sz="2400" dirty="0" err="1"/>
              <a:t>znenie</a:t>
            </a:r>
            <a:r>
              <a:rPr lang="hu-HU" sz="2400" dirty="0"/>
              <a:t> </a:t>
            </a:r>
            <a:r>
              <a:rPr lang="hu-HU" sz="2400" dirty="0" err="1"/>
              <a:t>by</a:t>
            </a:r>
            <a:r>
              <a:rPr lang="hu-HU" sz="2400" dirty="0"/>
              <a:t> </a:t>
            </a:r>
            <a:r>
              <a:rPr lang="hu-HU" sz="2400" dirty="0" err="1"/>
              <a:t>pomohlo</a:t>
            </a:r>
            <a:r>
              <a:rPr lang="hu-HU" sz="2400" dirty="0"/>
              <a:t> </a:t>
            </a:r>
            <a:r>
              <a:rPr lang="hu-HU" sz="2400" dirty="0" err="1"/>
              <a:t>pri</a:t>
            </a:r>
            <a:r>
              <a:rPr lang="hu-HU" sz="2400" dirty="0"/>
              <a:t> </a:t>
            </a:r>
            <a:r>
              <a:rPr lang="hu-HU" sz="2400" dirty="0" err="1"/>
              <a:t>dorozumievaní</a:t>
            </a:r>
            <a:r>
              <a:rPr lang="hu-HU" sz="2400" dirty="0"/>
              <a:t>, </a:t>
            </a:r>
            <a:r>
              <a:rPr lang="hu-HU" sz="2400" dirty="0" err="1"/>
              <a:t>ale</a:t>
            </a:r>
            <a:r>
              <a:rPr lang="hu-HU" sz="2400" dirty="0"/>
              <a:t> </a:t>
            </a:r>
            <a:r>
              <a:rPr lang="hu-HU" sz="2400" dirty="0" err="1"/>
              <a:t>vďaka</a:t>
            </a:r>
            <a:r>
              <a:rPr lang="hu-HU" sz="2400" dirty="0"/>
              <a:t> </a:t>
            </a:r>
            <a:r>
              <a:rPr lang="hu-HU" sz="2400" dirty="0" err="1"/>
              <a:t>purizmu</a:t>
            </a:r>
            <a:r>
              <a:rPr lang="hu-HU" sz="2400" dirty="0"/>
              <a:t> </a:t>
            </a:r>
            <a:r>
              <a:rPr lang="hu-HU" sz="2400" dirty="0" err="1"/>
              <a:t>sú</a:t>
            </a:r>
            <a:r>
              <a:rPr lang="hu-HU" sz="2400" dirty="0"/>
              <a:t> na </a:t>
            </a:r>
            <a:r>
              <a:rPr lang="hu-HU" sz="2400" dirty="0" err="1"/>
              <a:t>okraji</a:t>
            </a:r>
            <a:r>
              <a:rPr lang="hu-HU" sz="2400" dirty="0"/>
              <a:t> </a:t>
            </a:r>
            <a:r>
              <a:rPr lang="hu-HU" sz="2400" dirty="0" err="1"/>
              <a:t>slovnej</a:t>
            </a:r>
            <a:r>
              <a:rPr lang="hu-HU" sz="2400" dirty="0"/>
              <a:t> </a:t>
            </a:r>
            <a:r>
              <a:rPr lang="hu-HU" sz="2400" dirty="0" err="1"/>
              <a:t>zásoby</a:t>
            </a:r>
            <a:r>
              <a:rPr lang="hu-HU" sz="2400" dirty="0"/>
              <a:t> </a:t>
            </a:r>
            <a:r>
              <a:rPr lang="hu-HU" sz="2400" dirty="0" err="1"/>
              <a:t>dnešnej</a:t>
            </a:r>
            <a:r>
              <a:rPr lang="hu-HU" sz="2400" dirty="0"/>
              <a:t> </a:t>
            </a:r>
            <a:r>
              <a:rPr lang="hu-HU" sz="2400" dirty="0" err="1"/>
              <a:t>slovenčiny</a:t>
            </a:r>
            <a:r>
              <a:rPr lang="hu-HU" sz="2400" dirty="0"/>
              <a:t> </a:t>
            </a:r>
            <a:r>
              <a:rPr lang="hu-HU" sz="2400" i="1" dirty="0" err="1"/>
              <a:t>ablak-oblok-okno</a:t>
            </a:r>
            <a:r>
              <a:rPr lang="hu-HU" sz="2400" i="1" dirty="0"/>
              <a:t>, </a:t>
            </a:r>
            <a:r>
              <a:rPr lang="hu-HU" sz="2400" i="1" dirty="0" err="1"/>
              <a:t>čemer-csömör</a:t>
            </a:r>
            <a:r>
              <a:rPr lang="hu-HU" sz="2400" i="1" dirty="0"/>
              <a:t>, </a:t>
            </a:r>
            <a:r>
              <a:rPr lang="hu-HU" sz="2400" i="1" dirty="0" err="1"/>
              <a:t>cop-copf</a:t>
            </a:r>
            <a:r>
              <a:rPr lang="hu-HU" sz="2400" i="1" dirty="0"/>
              <a:t>, </a:t>
            </a:r>
            <a:r>
              <a:rPr lang="hu-HU" sz="2400" i="1" dirty="0" err="1"/>
              <a:t>cigáň-cigány</a:t>
            </a:r>
            <a:r>
              <a:rPr lang="hu-HU" sz="2400" i="1" dirty="0"/>
              <a:t>, cica-macska</a:t>
            </a:r>
            <a:endParaRPr lang="hu-HU" sz="2400" dirty="0"/>
          </a:p>
          <a:p>
            <a:endParaRPr lang="hu-HU" sz="2400" dirty="0"/>
          </a:p>
        </p:txBody>
      </p:sp>
    </p:spTree>
    <p:extLst>
      <p:ext uri="{BB962C8B-B14F-4D97-AF65-F5344CB8AC3E}">
        <p14:creationId xmlns:p14="http://schemas.microsoft.com/office/powerpoint/2010/main" val="420853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srcRect/>
          <a:stretch>
            <a:fillRect/>
          </a:stretch>
        </p:blipFill>
        <p:spPr bwMode="auto">
          <a:xfrm>
            <a:off x="3071814" y="115888"/>
            <a:ext cx="6264275" cy="8420100"/>
          </a:xfrm>
          <a:prstGeom prst="rect">
            <a:avLst/>
          </a:prstGeom>
          <a:noFill/>
          <a:ln w="9525">
            <a:noFill/>
            <a:miter lim="800000"/>
            <a:headEnd/>
            <a:tailEnd/>
          </a:ln>
        </p:spPr>
      </p:pic>
    </p:spTree>
    <p:extLst>
      <p:ext uri="{BB962C8B-B14F-4D97-AF65-F5344CB8AC3E}">
        <p14:creationId xmlns:p14="http://schemas.microsoft.com/office/powerpoint/2010/main" val="32726863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2927350" y="1"/>
            <a:ext cx="6624638" cy="8435975"/>
          </a:xfrm>
          <a:prstGeom prst="rect">
            <a:avLst/>
          </a:prstGeom>
          <a:noFill/>
          <a:ln w="9525">
            <a:noFill/>
            <a:miter lim="800000"/>
            <a:headEnd/>
            <a:tailEnd/>
          </a:ln>
        </p:spPr>
      </p:pic>
    </p:spTree>
    <p:extLst>
      <p:ext uri="{BB962C8B-B14F-4D97-AF65-F5344CB8AC3E}">
        <p14:creationId xmlns:p14="http://schemas.microsoft.com/office/powerpoint/2010/main" val="4206198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p:cNvSpPr>
          <p:nvPr>
            <p:ph type="body" idx="1"/>
          </p:nvPr>
        </p:nvSpPr>
        <p:spPr>
          <a:xfrm>
            <a:off x="838200" y="1490133"/>
            <a:ext cx="10515600" cy="4686830"/>
          </a:xfrm>
        </p:spPr>
        <p:txBody>
          <a:bodyPr>
            <a:normAutofit/>
          </a:bodyPr>
          <a:lstStyle/>
          <a:p>
            <a:r>
              <a:rPr lang="hu-HU" sz="2400" dirty="0" err="1"/>
              <a:t>Prototypy</a:t>
            </a:r>
            <a:r>
              <a:rPr lang="hu-HU" sz="2400" dirty="0"/>
              <a:t> </a:t>
            </a:r>
            <a:r>
              <a:rPr lang="hu-HU" sz="2400" dirty="0" err="1"/>
              <a:t>sa</a:t>
            </a:r>
            <a:r>
              <a:rPr lang="hu-HU" sz="2400" dirty="0"/>
              <a:t> </a:t>
            </a:r>
            <a:r>
              <a:rPr lang="hu-HU" sz="2400" dirty="0" err="1"/>
              <a:t>menia</a:t>
            </a:r>
            <a:r>
              <a:rPr lang="hu-HU" sz="2400" dirty="0"/>
              <a:t> </a:t>
            </a:r>
            <a:r>
              <a:rPr lang="hu-HU" sz="2400" dirty="0" err="1"/>
              <a:t>ako</a:t>
            </a:r>
            <a:r>
              <a:rPr lang="hu-HU" sz="2400" dirty="0"/>
              <a:t> </a:t>
            </a:r>
            <a:r>
              <a:rPr lang="hu-HU" sz="2400" dirty="0" err="1"/>
              <a:t>svet</a:t>
            </a:r>
            <a:r>
              <a:rPr lang="hu-HU" sz="2400" dirty="0"/>
              <a:t> </a:t>
            </a:r>
            <a:r>
              <a:rPr lang="hu-HU" sz="2400" dirty="0" err="1"/>
              <a:t>okolo</a:t>
            </a:r>
            <a:r>
              <a:rPr lang="hu-HU" sz="2400" dirty="0"/>
              <a:t> </a:t>
            </a:r>
            <a:r>
              <a:rPr lang="hu-HU" sz="2400" dirty="0" err="1"/>
              <a:t>nás</a:t>
            </a:r>
            <a:r>
              <a:rPr lang="hu-HU" sz="2400" dirty="0"/>
              <a:t>, </a:t>
            </a:r>
            <a:r>
              <a:rPr lang="hu-HU" sz="2400" dirty="0" err="1"/>
              <a:t>gramatika</a:t>
            </a:r>
            <a:r>
              <a:rPr lang="hu-HU" sz="2400" dirty="0"/>
              <a:t> </a:t>
            </a:r>
            <a:r>
              <a:rPr lang="hu-HU" sz="2400" dirty="0" err="1"/>
              <a:t>sa</a:t>
            </a:r>
            <a:r>
              <a:rPr lang="hu-HU" sz="2400" dirty="0"/>
              <a:t> v </a:t>
            </a:r>
            <a:r>
              <a:rPr lang="hu-HU" sz="2400" dirty="0" err="1"/>
              <a:t>starších</a:t>
            </a:r>
            <a:r>
              <a:rPr lang="hu-HU" sz="2400" dirty="0"/>
              <a:t> </a:t>
            </a:r>
            <a:r>
              <a:rPr lang="hu-HU" sz="2400" dirty="0" err="1"/>
              <a:t>učebniciach</a:t>
            </a:r>
            <a:r>
              <a:rPr lang="hu-HU" sz="2400" dirty="0"/>
              <a:t> </a:t>
            </a:r>
            <a:r>
              <a:rPr lang="hu-HU" sz="2400" dirty="0" err="1"/>
              <a:t>vysvetlí</a:t>
            </a:r>
            <a:r>
              <a:rPr lang="hu-HU" sz="2400" dirty="0"/>
              <a:t> </a:t>
            </a:r>
            <a:r>
              <a:rPr lang="hu-HU" sz="2400" dirty="0" err="1"/>
              <a:t>takto</a:t>
            </a:r>
            <a:r>
              <a:rPr lang="hu-HU" sz="2400" dirty="0"/>
              <a:t>:</a:t>
            </a:r>
          </a:p>
          <a:p>
            <a:r>
              <a:rPr lang="hu-HU" sz="2400" dirty="0"/>
              <a:t>„</a:t>
            </a:r>
            <a:r>
              <a:rPr lang="hu-HU" sz="2400" i="1" dirty="0"/>
              <a:t>Az egér szürke. A kosár új. A tehén legel. A gyökér szálas. A szomszéd kaszál</a:t>
            </a:r>
            <a:r>
              <a:rPr lang="hu-HU" sz="2400" dirty="0"/>
              <a:t>.” Potom  </a:t>
            </a:r>
            <a:r>
              <a:rPr lang="hu-HU" sz="2400" dirty="0" err="1"/>
              <a:t>nasleduje</a:t>
            </a:r>
            <a:r>
              <a:rPr lang="hu-HU" sz="2400" dirty="0"/>
              <a:t> </a:t>
            </a:r>
            <a:r>
              <a:rPr lang="hu-HU" sz="2400" dirty="0" err="1"/>
              <a:t>množné</a:t>
            </a:r>
            <a:r>
              <a:rPr lang="hu-HU" sz="2400" dirty="0"/>
              <a:t> </a:t>
            </a:r>
            <a:r>
              <a:rPr lang="hu-HU" sz="2400" dirty="0" err="1"/>
              <a:t>číslo</a:t>
            </a:r>
            <a:r>
              <a:rPr lang="hu-HU" sz="2400" dirty="0"/>
              <a:t>, </a:t>
            </a:r>
            <a:r>
              <a:rPr lang="hu-HU" sz="2400" dirty="0" err="1"/>
              <a:t>ktoré</a:t>
            </a:r>
            <a:r>
              <a:rPr lang="hu-HU" sz="2400" dirty="0"/>
              <a:t> </a:t>
            </a:r>
            <a:r>
              <a:rPr lang="hu-HU" sz="2400" dirty="0" err="1"/>
              <a:t>sa</a:t>
            </a:r>
            <a:r>
              <a:rPr lang="hu-HU" sz="2400" dirty="0"/>
              <a:t> v </a:t>
            </a:r>
            <a:r>
              <a:rPr lang="hu-HU" sz="2400" dirty="0" err="1"/>
              <a:t>aglitunujúcej</a:t>
            </a:r>
            <a:r>
              <a:rPr lang="hu-HU" sz="2400" dirty="0"/>
              <a:t> </a:t>
            </a:r>
            <a:r>
              <a:rPr lang="hu-HU" sz="2400" dirty="0" err="1"/>
              <a:t>maďarčine</a:t>
            </a:r>
            <a:r>
              <a:rPr lang="hu-HU" sz="2400" dirty="0"/>
              <a:t> </a:t>
            </a:r>
            <a:r>
              <a:rPr lang="hu-HU" sz="2400" dirty="0" err="1"/>
              <a:t>vyjadruje</a:t>
            </a:r>
            <a:r>
              <a:rPr lang="hu-HU" sz="2400" dirty="0"/>
              <a:t> </a:t>
            </a:r>
            <a:r>
              <a:rPr lang="hu-HU" sz="2400" dirty="0" err="1"/>
              <a:t>systémovo</a:t>
            </a:r>
            <a:r>
              <a:rPr lang="hu-HU" sz="2400" dirty="0"/>
              <a:t> inak </a:t>
            </a:r>
            <a:r>
              <a:rPr lang="hu-HU" sz="2400" dirty="0" err="1"/>
              <a:t>ako</a:t>
            </a:r>
            <a:r>
              <a:rPr lang="hu-HU" sz="2400" dirty="0"/>
              <a:t> v </a:t>
            </a:r>
            <a:r>
              <a:rPr lang="hu-HU" sz="2400" dirty="0" err="1"/>
              <a:t>slovenčine</a:t>
            </a:r>
            <a:r>
              <a:rPr lang="hu-HU" sz="2400" dirty="0"/>
              <a:t>.  </a:t>
            </a:r>
            <a:r>
              <a:rPr lang="hu-HU" sz="2400" i="1" dirty="0"/>
              <a:t>„a ló – a lovak, a kő – a kövek, A füvek zöldek. A lovak húznak. A verebek fészkelnek.” </a:t>
            </a:r>
            <a:endParaRPr lang="hu-HU" sz="2400" dirty="0"/>
          </a:p>
        </p:txBody>
      </p:sp>
    </p:spTree>
    <p:extLst>
      <p:ext uri="{BB962C8B-B14F-4D97-AF65-F5344CB8AC3E}">
        <p14:creationId xmlns:p14="http://schemas.microsoft.com/office/powerpoint/2010/main" val="4260488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15"/>
          <p:cNvPicPr>
            <a:picLocks noGrp="1" noChangeAspect="1" noChangeArrowheads="1"/>
          </p:cNvPicPr>
          <p:nvPr>
            <p:ph idx="4294967295"/>
          </p:nvPr>
        </p:nvPicPr>
        <p:blipFill>
          <a:blip r:embed="rId2" cstate="print"/>
          <a:srcRect/>
          <a:stretch>
            <a:fillRect/>
          </a:stretch>
        </p:blipFill>
        <p:spPr>
          <a:xfrm>
            <a:off x="3968750" y="274639"/>
            <a:ext cx="4254500" cy="5851525"/>
          </a:xfrm>
        </p:spPr>
      </p:pic>
    </p:spTree>
    <p:extLst>
      <p:ext uri="{BB962C8B-B14F-4D97-AF65-F5344CB8AC3E}">
        <p14:creationId xmlns:p14="http://schemas.microsoft.com/office/powerpoint/2010/main" val="1382833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191"/>
          <p:cNvPicPr>
            <a:picLocks noGrp="1" noChangeAspect="1" noChangeArrowheads="1"/>
          </p:cNvPicPr>
          <p:nvPr>
            <p:ph idx="4294967295"/>
          </p:nvPr>
        </p:nvPicPr>
        <p:blipFill>
          <a:blip r:embed="rId2"/>
          <a:srcRect/>
          <a:stretch>
            <a:fillRect/>
          </a:stretch>
        </p:blipFill>
        <p:spPr>
          <a:xfrm>
            <a:off x="2063750" y="336550"/>
            <a:ext cx="7848600" cy="5888038"/>
          </a:xfrm>
        </p:spPr>
      </p:pic>
    </p:spTree>
    <p:extLst>
      <p:ext uri="{BB962C8B-B14F-4D97-AF65-F5344CB8AC3E}">
        <p14:creationId xmlns:p14="http://schemas.microsoft.com/office/powerpoint/2010/main" val="3732510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33" y="890059"/>
            <a:ext cx="10515600" cy="1325563"/>
          </a:xfrm>
        </p:spPr>
        <p:txBody>
          <a:bodyPr>
            <a:normAutofit fontScale="90000"/>
          </a:bodyPr>
          <a:lstStyle/>
          <a:p>
            <a:r>
              <a:rPr lang="sk-SK" b="1" dirty="0">
                <a:solidFill>
                  <a:schemeClr val="tx1">
                    <a:lumMod val="95000"/>
                    <a:lumOff val="5000"/>
                  </a:schemeClr>
                </a:solidFill>
                <a:latin typeface="+mn-lt"/>
              </a:rPr>
              <a:t>Štatistika – </a:t>
            </a:r>
            <a:r>
              <a:rPr lang="sk-SK" b="1" dirty="0" smtClean="0">
                <a:latin typeface="+mn-lt"/>
              </a:rPr>
              <a:t>Školy </a:t>
            </a:r>
            <a:r>
              <a:rPr lang="sk-SK" b="1" dirty="0">
                <a:latin typeface="+mn-lt"/>
              </a:rPr>
              <a:t>s vyučovacím jazykom maďarským na Slovensku (2017) - </a:t>
            </a:r>
            <a:r>
              <a:rPr lang="sk-SK" b="1" dirty="0" smtClean="0">
                <a:latin typeface="+mn-lt"/>
              </a:rPr>
              <a:t>stredné školy</a:t>
            </a:r>
            <a:endParaRPr lang="hu-HU" b="1" dirty="0">
              <a:latin typeface="+mn-lt"/>
            </a:endParaRPr>
          </a:p>
        </p:txBody>
      </p:sp>
      <p:sp>
        <p:nvSpPr>
          <p:cNvPr id="3" name="Content Placeholder 2"/>
          <p:cNvSpPr>
            <a:spLocks noGrp="1"/>
          </p:cNvSpPr>
          <p:nvPr>
            <p:ph idx="1"/>
          </p:nvPr>
        </p:nvSpPr>
        <p:spPr>
          <a:xfrm>
            <a:off x="855133" y="2350559"/>
            <a:ext cx="10515600" cy="2136775"/>
          </a:xfrm>
        </p:spPr>
        <p:txBody>
          <a:bodyPr>
            <a:normAutofit/>
          </a:bodyPr>
          <a:lstStyle/>
          <a:p>
            <a:r>
              <a:rPr lang="sk-SK" sz="2400" dirty="0" smtClean="0">
                <a:solidFill>
                  <a:schemeClr val="tx1">
                    <a:lumMod val="95000"/>
                    <a:lumOff val="5000"/>
                  </a:schemeClr>
                </a:solidFill>
              </a:rPr>
              <a:t>Gymnáziá: 25 (19 štátne 5 cirkevné a 1 súkromné) - počet žiakov: 2889</a:t>
            </a:r>
          </a:p>
          <a:p>
            <a:r>
              <a:rPr lang="sk-SK" sz="2400" dirty="0" smtClean="0">
                <a:solidFill>
                  <a:schemeClr val="tx1">
                    <a:lumMod val="95000"/>
                    <a:lumOff val="5000"/>
                  </a:schemeClr>
                </a:solidFill>
              </a:rPr>
              <a:t>Stredné odborné školy: </a:t>
            </a:r>
          </a:p>
          <a:p>
            <a:pPr lvl="1"/>
            <a:r>
              <a:rPr lang="sk-SK" i="0" dirty="0" smtClean="0">
                <a:solidFill>
                  <a:schemeClr val="tx1">
                    <a:lumMod val="95000"/>
                    <a:lumOff val="5000"/>
                  </a:schemeClr>
                </a:solidFill>
              </a:rPr>
              <a:t>23 so spoločným riaditeľstvom</a:t>
            </a:r>
          </a:p>
          <a:p>
            <a:pPr lvl="1"/>
            <a:r>
              <a:rPr lang="sk-SK" i="0" dirty="0" smtClean="0">
                <a:solidFill>
                  <a:schemeClr val="tx1">
                    <a:lumMod val="95000"/>
                    <a:lumOff val="5000"/>
                  </a:schemeClr>
                </a:solidFill>
              </a:rPr>
              <a:t>6 maďarských štátnych SOŠ</a:t>
            </a:r>
          </a:p>
          <a:p>
            <a:pPr lvl="1"/>
            <a:r>
              <a:rPr lang="sk-SK" i="0" dirty="0" smtClean="0">
                <a:solidFill>
                  <a:schemeClr val="tx1">
                    <a:lumMod val="95000"/>
                    <a:lumOff val="5000"/>
                  </a:schemeClr>
                </a:solidFill>
              </a:rPr>
              <a:t>8 súkromných SOŠ</a:t>
            </a:r>
            <a:endParaRPr lang="hu-HU" i="0" dirty="0">
              <a:solidFill>
                <a:schemeClr val="tx1">
                  <a:lumMod val="95000"/>
                  <a:lumOff val="5000"/>
                </a:schemeClr>
              </a:solidFill>
            </a:endParaRPr>
          </a:p>
        </p:txBody>
      </p:sp>
    </p:spTree>
    <p:extLst>
      <p:ext uri="{BB962C8B-B14F-4D97-AF65-F5344CB8AC3E}">
        <p14:creationId xmlns:p14="http://schemas.microsoft.com/office/powerpoint/2010/main" val="1791896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209"/>
          <p:cNvPicPr>
            <a:picLocks noGrp="1" noChangeAspect="1" noChangeArrowheads="1"/>
          </p:cNvPicPr>
          <p:nvPr>
            <p:ph/>
          </p:nvPr>
        </p:nvPicPr>
        <p:blipFill>
          <a:blip r:embed="rId2"/>
          <a:srcRect/>
          <a:stretch>
            <a:fillRect/>
          </a:stretch>
        </p:blipFill>
        <p:spPr>
          <a:xfrm>
            <a:off x="1919288" y="174626"/>
            <a:ext cx="8208962" cy="6157913"/>
          </a:xfrm>
        </p:spPr>
      </p:pic>
    </p:spTree>
    <p:extLst>
      <p:ext uri="{BB962C8B-B14F-4D97-AF65-F5344CB8AC3E}">
        <p14:creationId xmlns:p14="http://schemas.microsoft.com/office/powerpoint/2010/main" val="2424951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srcRect/>
          <a:stretch>
            <a:fillRect/>
          </a:stretch>
        </p:blipFill>
        <p:spPr bwMode="auto">
          <a:xfrm>
            <a:off x="3548063" y="1052513"/>
            <a:ext cx="5124450" cy="8401050"/>
          </a:xfrm>
          <a:prstGeom prst="rect">
            <a:avLst/>
          </a:prstGeom>
          <a:noFill/>
          <a:ln w="9525">
            <a:noFill/>
            <a:miter lim="800000"/>
            <a:headEnd/>
            <a:tailEnd/>
          </a:ln>
        </p:spPr>
      </p:pic>
    </p:spTree>
    <p:extLst>
      <p:ext uri="{BB962C8B-B14F-4D97-AF65-F5344CB8AC3E}">
        <p14:creationId xmlns:p14="http://schemas.microsoft.com/office/powerpoint/2010/main" val="227786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337733"/>
            <a:ext cx="10515600" cy="4839230"/>
          </a:xfrm>
        </p:spPr>
        <p:txBody>
          <a:bodyPr>
            <a:normAutofit/>
          </a:bodyPr>
          <a:lstStyle/>
          <a:p>
            <a:r>
              <a:rPr lang="hu-HU" sz="2400" dirty="0" err="1"/>
              <a:t>Cyklickosť</a:t>
            </a:r>
            <a:r>
              <a:rPr lang="hu-HU" sz="2400" dirty="0"/>
              <a:t>, </a:t>
            </a:r>
            <a:r>
              <a:rPr lang="hu-HU" sz="2400" dirty="0" err="1"/>
              <a:t>opakovanie</a:t>
            </a:r>
            <a:r>
              <a:rPr lang="hu-HU" sz="2400" dirty="0"/>
              <a:t> </a:t>
            </a:r>
            <a:r>
              <a:rPr lang="hu-HU" sz="2400" dirty="0" err="1"/>
              <a:t>učiva</a:t>
            </a:r>
            <a:r>
              <a:rPr lang="hu-HU" sz="2400" dirty="0"/>
              <a:t> </a:t>
            </a:r>
            <a:r>
              <a:rPr lang="hu-HU" sz="2400" dirty="0" err="1"/>
              <a:t>nie</a:t>
            </a:r>
            <a:r>
              <a:rPr lang="hu-HU" sz="2400" dirty="0"/>
              <a:t> </a:t>
            </a:r>
            <a:r>
              <a:rPr lang="hu-HU" sz="2400" dirty="0" err="1"/>
              <a:t>je</a:t>
            </a:r>
            <a:r>
              <a:rPr lang="hu-HU" sz="2400" dirty="0"/>
              <a:t> </a:t>
            </a:r>
            <a:r>
              <a:rPr lang="hu-HU" sz="2400" dirty="0" err="1"/>
              <a:t>charakteristické</a:t>
            </a:r>
            <a:r>
              <a:rPr lang="hu-HU" sz="2400" dirty="0"/>
              <a:t> </a:t>
            </a:r>
            <a:r>
              <a:rPr lang="hu-HU" sz="2400" dirty="0" err="1"/>
              <a:t>pre</a:t>
            </a:r>
            <a:r>
              <a:rPr lang="hu-HU" sz="2400" dirty="0"/>
              <a:t> </a:t>
            </a:r>
            <a:r>
              <a:rPr lang="hu-HU" sz="2400" dirty="0" err="1"/>
              <a:t>staršie</a:t>
            </a:r>
            <a:r>
              <a:rPr lang="hu-HU" sz="2400" dirty="0"/>
              <a:t> </a:t>
            </a:r>
            <a:r>
              <a:rPr lang="hu-HU" sz="2400" dirty="0" err="1" smtClean="0"/>
              <a:t>učebnice</a:t>
            </a:r>
            <a:r>
              <a:rPr lang="hu-HU" sz="2400" dirty="0"/>
              <a:t>, </a:t>
            </a:r>
            <a:r>
              <a:rPr lang="hu-HU" sz="2400" dirty="0" err="1"/>
              <a:t>gramatika</a:t>
            </a:r>
            <a:r>
              <a:rPr lang="hu-HU" sz="2400" dirty="0"/>
              <a:t> </a:t>
            </a:r>
            <a:r>
              <a:rPr lang="hu-HU" sz="2400" dirty="0" err="1"/>
              <a:t>je</a:t>
            </a:r>
            <a:r>
              <a:rPr lang="hu-HU" sz="2400" dirty="0"/>
              <a:t> </a:t>
            </a:r>
            <a:r>
              <a:rPr lang="hu-HU" sz="2400" dirty="0" err="1"/>
              <a:t>opisná</a:t>
            </a:r>
            <a:r>
              <a:rPr lang="hu-HU" sz="2400" dirty="0"/>
              <a:t>, </a:t>
            </a:r>
            <a:r>
              <a:rPr lang="hu-HU" sz="2400" dirty="0" err="1"/>
              <a:t>nie</a:t>
            </a:r>
            <a:r>
              <a:rPr lang="hu-HU" sz="2400" dirty="0"/>
              <a:t> </a:t>
            </a:r>
            <a:r>
              <a:rPr lang="hu-HU" sz="2400" dirty="0" err="1"/>
              <a:t>je</a:t>
            </a:r>
            <a:r>
              <a:rPr lang="hu-HU" sz="2400" dirty="0"/>
              <a:t> </a:t>
            </a:r>
            <a:r>
              <a:rPr lang="hu-HU" sz="2400" dirty="0" err="1"/>
              <a:t>štruktúrovaná</a:t>
            </a:r>
            <a:r>
              <a:rPr lang="hu-HU" sz="2400" dirty="0"/>
              <a:t> </a:t>
            </a:r>
            <a:r>
              <a:rPr lang="hu-HU" sz="2400" dirty="0" err="1"/>
              <a:t>podľa</a:t>
            </a:r>
            <a:r>
              <a:rPr lang="hu-HU" sz="2400" dirty="0"/>
              <a:t> </a:t>
            </a:r>
            <a:r>
              <a:rPr lang="hu-HU" sz="2400" dirty="0" err="1"/>
              <a:t>postupnosti</a:t>
            </a:r>
            <a:r>
              <a:rPr lang="hu-HU" sz="2400" dirty="0"/>
              <a:t> </a:t>
            </a:r>
            <a:r>
              <a:rPr lang="hu-HU" sz="2400" dirty="0" err="1"/>
              <a:t>rozširovania</a:t>
            </a:r>
            <a:r>
              <a:rPr lang="hu-HU" sz="2400" dirty="0"/>
              <a:t> </a:t>
            </a:r>
            <a:r>
              <a:rPr lang="hu-HU" sz="2400" dirty="0" err="1"/>
              <a:t>komunikačných</a:t>
            </a:r>
            <a:r>
              <a:rPr lang="hu-HU" sz="2400" dirty="0"/>
              <a:t> </a:t>
            </a:r>
            <a:r>
              <a:rPr lang="hu-HU" sz="2400" dirty="0" err="1"/>
              <a:t>potrieb</a:t>
            </a:r>
            <a:r>
              <a:rPr lang="hu-HU" sz="2400" dirty="0"/>
              <a:t> </a:t>
            </a:r>
            <a:r>
              <a:rPr lang="hu-HU" sz="2400" dirty="0" err="1"/>
              <a:t>ako</a:t>
            </a:r>
            <a:r>
              <a:rPr lang="hu-HU" sz="2400" dirty="0"/>
              <a:t> v </a:t>
            </a:r>
            <a:r>
              <a:rPr lang="hu-HU" sz="2400" dirty="0" err="1"/>
              <a:t>súčasnosti</a:t>
            </a:r>
            <a:r>
              <a:rPr lang="hu-HU" sz="2400" dirty="0"/>
              <a:t>.  </a:t>
            </a:r>
          </a:p>
          <a:p>
            <a:pPr marL="0" indent="0">
              <a:buNone/>
            </a:pPr>
            <a:r>
              <a:rPr lang="hu-HU" sz="2400" dirty="0" err="1"/>
              <a:t>Staršie</a:t>
            </a:r>
            <a:r>
              <a:rPr lang="hu-HU" sz="2400" dirty="0"/>
              <a:t> </a:t>
            </a:r>
            <a:r>
              <a:rPr lang="hu-HU" sz="2400" dirty="0" err="1"/>
              <a:t>učebniec</a:t>
            </a:r>
            <a:r>
              <a:rPr lang="hu-HU" sz="2400" dirty="0"/>
              <a:t> </a:t>
            </a:r>
            <a:r>
              <a:rPr lang="hu-HU" sz="2400" dirty="0" err="1"/>
              <a:t>obsahujú</a:t>
            </a:r>
            <a:r>
              <a:rPr lang="hu-HU" sz="2400" dirty="0"/>
              <a:t> </a:t>
            </a:r>
            <a:r>
              <a:rPr lang="hu-HU" sz="2400" dirty="0" err="1"/>
              <a:t>niektoré</a:t>
            </a:r>
            <a:r>
              <a:rPr lang="hu-HU" sz="2400" dirty="0"/>
              <a:t> </a:t>
            </a:r>
            <a:r>
              <a:rPr lang="hu-HU" sz="2400" dirty="0" err="1"/>
              <a:t>dnes</a:t>
            </a:r>
            <a:r>
              <a:rPr lang="hu-HU" sz="2400" dirty="0"/>
              <a:t> </a:t>
            </a:r>
            <a:r>
              <a:rPr lang="hu-HU" sz="2400" dirty="0" err="1"/>
              <a:t>už</a:t>
            </a:r>
            <a:r>
              <a:rPr lang="hu-HU" sz="2400" dirty="0"/>
              <a:t> </a:t>
            </a:r>
            <a:r>
              <a:rPr lang="hu-HU" sz="2400" dirty="0" err="1"/>
              <a:t>nevhodné</a:t>
            </a:r>
            <a:r>
              <a:rPr lang="hu-HU" sz="2400" dirty="0"/>
              <a:t> </a:t>
            </a:r>
            <a:r>
              <a:rPr lang="hu-HU" sz="2400" dirty="0" err="1"/>
              <a:t>metódy</a:t>
            </a:r>
            <a:r>
              <a:rPr lang="hu-HU" sz="2400" dirty="0"/>
              <a:t>: </a:t>
            </a:r>
          </a:p>
          <a:p>
            <a:pPr lvl="0"/>
            <a:r>
              <a:rPr lang="hu-HU" sz="2400" dirty="0" err="1"/>
              <a:t>Preklad</a:t>
            </a:r>
            <a:r>
              <a:rPr lang="hu-HU" sz="2400" dirty="0"/>
              <a:t> </a:t>
            </a:r>
            <a:r>
              <a:rPr lang="hu-HU" sz="2400" dirty="0" err="1"/>
              <a:t>pod</a:t>
            </a:r>
            <a:r>
              <a:rPr lang="hu-HU" sz="2400" dirty="0"/>
              <a:t> </a:t>
            </a:r>
            <a:r>
              <a:rPr lang="hu-HU" sz="2400" dirty="0" err="1"/>
              <a:t>vetou</a:t>
            </a:r>
            <a:r>
              <a:rPr lang="hu-HU" sz="2400" dirty="0"/>
              <a:t> s </a:t>
            </a:r>
            <a:r>
              <a:rPr lang="hu-HU" sz="2400" dirty="0" err="1"/>
              <a:t>cudzím</a:t>
            </a:r>
            <a:r>
              <a:rPr lang="hu-HU" sz="2400" dirty="0"/>
              <a:t> </a:t>
            </a:r>
            <a:r>
              <a:rPr lang="hu-HU" sz="2400" dirty="0" err="1"/>
              <a:t>slovosledom</a:t>
            </a:r>
            <a:r>
              <a:rPr lang="hu-HU" sz="2400" dirty="0"/>
              <a:t> </a:t>
            </a:r>
            <a:r>
              <a:rPr lang="hu-HU" sz="2400" dirty="0" err="1"/>
              <a:t>môže</a:t>
            </a:r>
            <a:r>
              <a:rPr lang="hu-HU" sz="2400" dirty="0"/>
              <a:t> </a:t>
            </a:r>
            <a:r>
              <a:rPr lang="hu-HU" sz="2400" dirty="0" err="1"/>
              <a:t>spôsobovať</a:t>
            </a:r>
            <a:r>
              <a:rPr lang="hu-HU" sz="2400" dirty="0"/>
              <a:t>, </a:t>
            </a:r>
            <a:r>
              <a:rPr lang="hu-HU" sz="2400" dirty="0" err="1"/>
              <a:t>že</a:t>
            </a:r>
            <a:r>
              <a:rPr lang="hu-HU" sz="2400" dirty="0"/>
              <a:t> </a:t>
            </a:r>
            <a:r>
              <a:rPr lang="hu-HU" sz="2400" dirty="0" err="1"/>
              <a:t>študent</a:t>
            </a:r>
            <a:r>
              <a:rPr lang="hu-HU" sz="2400" dirty="0"/>
              <a:t> </a:t>
            </a:r>
            <a:r>
              <a:rPr lang="hu-HU" sz="2400" dirty="0" err="1"/>
              <a:t>bude</a:t>
            </a:r>
            <a:r>
              <a:rPr lang="hu-HU" sz="2400" dirty="0"/>
              <a:t> </a:t>
            </a:r>
            <a:r>
              <a:rPr lang="hu-HU" sz="2400" dirty="0" err="1"/>
              <a:t>doslovne</a:t>
            </a:r>
            <a:r>
              <a:rPr lang="hu-HU" sz="2400" dirty="0"/>
              <a:t> </a:t>
            </a:r>
            <a:r>
              <a:rPr lang="hu-HU" sz="2400" dirty="0" err="1"/>
              <a:t>prekladať</a:t>
            </a:r>
            <a:r>
              <a:rPr lang="hu-HU" sz="2400" dirty="0"/>
              <a:t>.</a:t>
            </a:r>
          </a:p>
          <a:p>
            <a:pPr lvl="0"/>
            <a:r>
              <a:rPr lang="hu-HU" sz="2400" dirty="0" err="1"/>
              <a:t>Výslovnosť</a:t>
            </a:r>
            <a:r>
              <a:rPr lang="hu-HU" sz="2400" dirty="0"/>
              <a:t> </a:t>
            </a:r>
            <a:r>
              <a:rPr lang="hu-HU" sz="2400" dirty="0" err="1"/>
              <a:t>slovenskej</a:t>
            </a:r>
            <a:r>
              <a:rPr lang="hu-HU" sz="2400" dirty="0"/>
              <a:t> </a:t>
            </a:r>
            <a:r>
              <a:rPr lang="hu-HU" sz="2400" dirty="0" err="1"/>
              <a:t>vety</a:t>
            </a:r>
            <a:r>
              <a:rPr lang="hu-HU" sz="2400" dirty="0"/>
              <a:t> </a:t>
            </a:r>
            <a:r>
              <a:rPr lang="hu-HU" sz="2400" dirty="0" err="1"/>
              <a:t>napísaná</a:t>
            </a:r>
            <a:r>
              <a:rPr lang="hu-HU" sz="2400" dirty="0"/>
              <a:t> </a:t>
            </a:r>
            <a:r>
              <a:rPr lang="hu-HU" sz="2400" dirty="0" err="1"/>
              <a:t>maďarskou</a:t>
            </a:r>
            <a:r>
              <a:rPr lang="hu-HU" sz="2400" dirty="0"/>
              <a:t> </a:t>
            </a:r>
            <a:r>
              <a:rPr lang="hu-HU" sz="2400" dirty="0" err="1"/>
              <a:t>ortografiou</a:t>
            </a:r>
            <a:r>
              <a:rPr lang="hu-HU" sz="2400" dirty="0"/>
              <a:t>.</a:t>
            </a:r>
          </a:p>
          <a:p>
            <a:endParaRPr lang="hu-HU" sz="2400" dirty="0"/>
          </a:p>
        </p:txBody>
      </p:sp>
    </p:spTree>
    <p:extLst>
      <p:ext uri="{BB962C8B-B14F-4D97-AF65-F5344CB8AC3E}">
        <p14:creationId xmlns:p14="http://schemas.microsoft.com/office/powerpoint/2010/main" val="2574122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2927350" y="34926"/>
            <a:ext cx="7035800" cy="7205663"/>
          </a:xfrm>
          <a:prstGeom prst="rect">
            <a:avLst/>
          </a:prstGeom>
          <a:noFill/>
          <a:ln w="9525">
            <a:noFill/>
            <a:miter lim="800000"/>
            <a:headEnd/>
            <a:tailEnd/>
          </a:ln>
        </p:spPr>
      </p:pic>
    </p:spTree>
    <p:extLst>
      <p:ext uri="{BB962C8B-B14F-4D97-AF65-F5344CB8AC3E}">
        <p14:creationId xmlns:p14="http://schemas.microsoft.com/office/powerpoint/2010/main" val="24736937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a:stretch>
            <a:fillRect/>
          </a:stretch>
        </p:blipFill>
        <p:spPr bwMode="auto">
          <a:xfrm>
            <a:off x="3287713" y="-100013"/>
            <a:ext cx="6405562" cy="10033001"/>
          </a:xfrm>
          <a:prstGeom prst="rect">
            <a:avLst/>
          </a:prstGeom>
          <a:noFill/>
          <a:ln w="9525">
            <a:noFill/>
            <a:miter lim="800000"/>
            <a:headEnd/>
            <a:tailEnd/>
          </a:ln>
        </p:spPr>
      </p:pic>
    </p:spTree>
    <p:extLst>
      <p:ext uri="{BB962C8B-B14F-4D97-AF65-F5344CB8AC3E}">
        <p14:creationId xmlns:p14="http://schemas.microsoft.com/office/powerpoint/2010/main" val="19921919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a:srcRect/>
          <a:stretch>
            <a:fillRect/>
          </a:stretch>
        </p:blipFill>
        <p:spPr bwMode="auto">
          <a:xfrm>
            <a:off x="3000375" y="188914"/>
            <a:ext cx="5664200" cy="7412037"/>
          </a:xfrm>
          <a:prstGeom prst="rect">
            <a:avLst/>
          </a:prstGeom>
          <a:noFill/>
          <a:ln w="9525">
            <a:noFill/>
            <a:miter lim="800000"/>
            <a:headEnd/>
            <a:tailEnd/>
          </a:ln>
        </p:spPr>
      </p:pic>
    </p:spTree>
    <p:extLst>
      <p:ext uri="{BB962C8B-B14F-4D97-AF65-F5344CB8AC3E}">
        <p14:creationId xmlns:p14="http://schemas.microsoft.com/office/powerpoint/2010/main" val="3175757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45"/>
          <p:cNvPicPr>
            <a:picLocks noGrp="1" noChangeAspect="1" noChangeArrowheads="1"/>
          </p:cNvPicPr>
          <p:nvPr>
            <p:ph/>
          </p:nvPr>
        </p:nvPicPr>
        <p:blipFill>
          <a:blip r:embed="rId2" cstate="print"/>
          <a:srcRect/>
          <a:stretch>
            <a:fillRect/>
          </a:stretch>
        </p:blipFill>
        <p:spPr>
          <a:xfrm>
            <a:off x="3968750" y="274639"/>
            <a:ext cx="4254500" cy="5851525"/>
          </a:xfrm>
        </p:spPr>
      </p:pic>
    </p:spTree>
    <p:extLst>
      <p:ext uri="{BB962C8B-B14F-4D97-AF65-F5344CB8AC3E}">
        <p14:creationId xmlns:p14="http://schemas.microsoft.com/office/powerpoint/2010/main" val="4620400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1312333"/>
            <a:ext cx="10515600" cy="4864630"/>
          </a:xfrm>
        </p:spPr>
        <p:txBody>
          <a:bodyPr>
            <a:normAutofit/>
          </a:bodyPr>
          <a:lstStyle/>
          <a:p>
            <a:r>
              <a:rPr lang="hu-HU" sz="2400" dirty="0" err="1"/>
              <a:t>Predlohou</a:t>
            </a:r>
            <a:r>
              <a:rPr lang="hu-HU" sz="2400" dirty="0"/>
              <a:t> </a:t>
            </a:r>
            <a:r>
              <a:rPr lang="hu-HU" sz="2400" dirty="0" err="1"/>
              <a:t>učebníc</a:t>
            </a:r>
            <a:r>
              <a:rPr lang="hu-HU" sz="2400" dirty="0"/>
              <a:t> z konca 19. </a:t>
            </a:r>
            <a:r>
              <a:rPr lang="hu-HU" sz="2400" dirty="0" err="1"/>
              <a:t>storočia</a:t>
            </a:r>
            <a:r>
              <a:rPr lang="hu-HU" sz="2400" dirty="0"/>
              <a:t> </a:t>
            </a:r>
            <a:r>
              <a:rPr lang="hu-HU" sz="2400" dirty="0" err="1"/>
              <a:t>boli</a:t>
            </a:r>
            <a:r>
              <a:rPr lang="hu-HU" sz="2400" dirty="0"/>
              <a:t> </a:t>
            </a:r>
            <a:r>
              <a:rPr lang="hu-HU" sz="2400" dirty="0" err="1"/>
              <a:t>nemecké</a:t>
            </a:r>
            <a:r>
              <a:rPr lang="hu-HU" sz="2400" dirty="0"/>
              <a:t> a </a:t>
            </a:r>
            <a:r>
              <a:rPr lang="hu-HU" sz="2400" dirty="0" err="1"/>
              <a:t>latinské</a:t>
            </a:r>
            <a:r>
              <a:rPr lang="hu-HU" sz="2400" dirty="0"/>
              <a:t> </a:t>
            </a:r>
            <a:r>
              <a:rPr lang="hu-HU" sz="2400" dirty="0" err="1"/>
              <a:t>gramatiky</a:t>
            </a:r>
            <a:r>
              <a:rPr lang="hu-HU" sz="2400" dirty="0"/>
              <a:t>, o </a:t>
            </a:r>
            <a:r>
              <a:rPr lang="hu-HU" sz="2400" dirty="0" err="1"/>
              <a:t>tom</a:t>
            </a:r>
            <a:r>
              <a:rPr lang="hu-HU" sz="2400" dirty="0"/>
              <a:t> </a:t>
            </a:r>
            <a:r>
              <a:rPr lang="hu-HU" sz="2400" dirty="0" err="1"/>
              <a:t>svedčia</a:t>
            </a:r>
            <a:r>
              <a:rPr lang="hu-HU" sz="2400" dirty="0"/>
              <a:t> aj </a:t>
            </a:r>
            <a:r>
              <a:rPr lang="hu-HU" sz="2400" dirty="0" err="1"/>
              <a:t>termíny</a:t>
            </a:r>
            <a:r>
              <a:rPr lang="hu-HU" sz="2400" dirty="0"/>
              <a:t> </a:t>
            </a:r>
            <a:r>
              <a:rPr lang="hu-HU" sz="2400" dirty="0" err="1"/>
              <a:t>gramatiky</a:t>
            </a:r>
            <a:r>
              <a:rPr lang="hu-HU" sz="2400" dirty="0"/>
              <a:t>, </a:t>
            </a:r>
            <a:r>
              <a:rPr lang="hu-HU" sz="2400" dirty="0" err="1"/>
              <a:t>tieto</a:t>
            </a:r>
            <a:r>
              <a:rPr lang="hu-HU" sz="2400" dirty="0"/>
              <a:t> </a:t>
            </a:r>
            <a:r>
              <a:rPr lang="hu-HU" sz="2400" dirty="0" err="1"/>
              <a:t>aplikovali</a:t>
            </a:r>
            <a:r>
              <a:rPr lang="hu-HU" sz="2400" dirty="0"/>
              <a:t> na </a:t>
            </a:r>
            <a:r>
              <a:rPr lang="hu-HU" sz="2400" dirty="0" err="1"/>
              <a:t>slovensko-maďarské</a:t>
            </a:r>
            <a:r>
              <a:rPr lang="hu-HU" sz="2400" dirty="0"/>
              <a:t> </a:t>
            </a:r>
            <a:r>
              <a:rPr lang="hu-HU" sz="2400" dirty="0" err="1"/>
              <a:t>pomery</a:t>
            </a:r>
            <a:r>
              <a:rPr lang="hu-HU" sz="2400" dirty="0"/>
              <a:t>. </a:t>
            </a:r>
            <a:r>
              <a:rPr lang="hu-HU" sz="2400" dirty="0" err="1"/>
              <a:t>Neskôr</a:t>
            </a:r>
            <a:r>
              <a:rPr lang="hu-HU" sz="2400" dirty="0"/>
              <a:t> </a:t>
            </a:r>
            <a:r>
              <a:rPr lang="hu-HU" sz="2400" dirty="0" err="1"/>
              <a:t>sa</a:t>
            </a:r>
            <a:r>
              <a:rPr lang="hu-HU" sz="2400" dirty="0"/>
              <a:t> </a:t>
            </a:r>
            <a:r>
              <a:rPr lang="hu-HU" sz="2400" dirty="0" err="1"/>
              <a:t>utvorila</a:t>
            </a:r>
            <a:r>
              <a:rPr lang="hu-HU" sz="2400" dirty="0"/>
              <a:t> </a:t>
            </a:r>
            <a:r>
              <a:rPr lang="hu-HU" sz="2400" dirty="0" err="1"/>
              <a:t>domáca</a:t>
            </a:r>
            <a:r>
              <a:rPr lang="hu-HU" sz="2400" dirty="0"/>
              <a:t> terminológia (</a:t>
            </a:r>
            <a:r>
              <a:rPr lang="hu-HU" sz="2400" dirty="0" err="1"/>
              <a:t>podstatné</a:t>
            </a:r>
            <a:r>
              <a:rPr lang="hu-HU" sz="2400" dirty="0"/>
              <a:t> </a:t>
            </a:r>
            <a:r>
              <a:rPr lang="hu-HU" sz="2400" dirty="0" err="1"/>
              <a:t>mená</a:t>
            </a:r>
            <a:r>
              <a:rPr lang="hu-HU" sz="2400" dirty="0"/>
              <a:t>, </a:t>
            </a:r>
            <a:r>
              <a:rPr lang="hu-HU" sz="2400" dirty="0" err="1"/>
              <a:t>prídavné</a:t>
            </a:r>
            <a:r>
              <a:rPr lang="hu-HU" sz="2400" dirty="0"/>
              <a:t> </a:t>
            </a:r>
            <a:r>
              <a:rPr lang="hu-HU" sz="2400" dirty="0" err="1"/>
              <a:t>mená</a:t>
            </a:r>
            <a:r>
              <a:rPr lang="hu-HU" sz="2400" dirty="0"/>
              <a:t> </a:t>
            </a:r>
            <a:r>
              <a:rPr lang="hu-HU" sz="2400" dirty="0" err="1"/>
              <a:t>atď</a:t>
            </a:r>
            <a:r>
              <a:rPr lang="hu-HU" sz="2400" dirty="0"/>
              <a:t>.), </a:t>
            </a:r>
            <a:r>
              <a:rPr lang="hu-HU" sz="2400" dirty="0" err="1"/>
              <a:t>kým</a:t>
            </a:r>
            <a:r>
              <a:rPr lang="hu-HU" sz="2400" dirty="0"/>
              <a:t> </a:t>
            </a:r>
            <a:r>
              <a:rPr lang="hu-HU" sz="2400" dirty="0" err="1"/>
              <a:t>dnes</a:t>
            </a:r>
            <a:r>
              <a:rPr lang="hu-HU" sz="2400" dirty="0"/>
              <a:t> </a:t>
            </a:r>
            <a:r>
              <a:rPr lang="hu-HU" sz="2400" dirty="0" err="1"/>
              <a:t>sa</a:t>
            </a:r>
            <a:r>
              <a:rPr lang="hu-HU" sz="2400" dirty="0"/>
              <a:t> </a:t>
            </a:r>
            <a:r>
              <a:rPr lang="hu-HU" sz="2400" dirty="0" err="1"/>
              <a:t>vrátili</a:t>
            </a:r>
            <a:r>
              <a:rPr lang="hu-HU" sz="2400" dirty="0"/>
              <a:t> k </a:t>
            </a:r>
            <a:r>
              <a:rPr lang="hu-HU" sz="2400" dirty="0" err="1"/>
              <a:t>pojmom</a:t>
            </a:r>
            <a:r>
              <a:rPr lang="hu-HU" sz="2400" dirty="0"/>
              <a:t> </a:t>
            </a:r>
            <a:r>
              <a:rPr lang="hu-HU" sz="2400" dirty="0" err="1"/>
              <a:t>latinského</a:t>
            </a:r>
            <a:r>
              <a:rPr lang="hu-HU" sz="2400" dirty="0"/>
              <a:t> </a:t>
            </a:r>
            <a:r>
              <a:rPr lang="hu-HU" sz="2400" dirty="0" err="1"/>
              <a:t>pôvodu</a:t>
            </a:r>
            <a:r>
              <a:rPr lang="hu-HU" sz="2400" dirty="0"/>
              <a:t>, </a:t>
            </a:r>
            <a:r>
              <a:rPr lang="hu-HU" sz="2400" dirty="0" err="1"/>
              <a:t>napr</a:t>
            </a:r>
            <a:r>
              <a:rPr lang="hu-HU" sz="2400" dirty="0"/>
              <a:t>. KAMENÁROVÁ a </a:t>
            </a:r>
            <a:r>
              <a:rPr lang="hu-HU" sz="2400" dirty="0" err="1"/>
              <a:t>kol</a:t>
            </a:r>
            <a:r>
              <a:rPr lang="hu-HU" sz="2400" dirty="0"/>
              <a:t>.: </a:t>
            </a:r>
            <a:r>
              <a:rPr lang="hu-HU" sz="2400" dirty="0" err="1"/>
              <a:t>Krížomkrážom</a:t>
            </a:r>
            <a:r>
              <a:rPr lang="hu-HU" sz="2400" dirty="0"/>
              <a:t> </a:t>
            </a:r>
            <a:r>
              <a:rPr lang="hu-HU" sz="2400" dirty="0" err="1"/>
              <a:t>Slovenčina</a:t>
            </a:r>
            <a:r>
              <a:rPr lang="hu-HU" sz="2400" dirty="0"/>
              <a:t> A1 – </a:t>
            </a:r>
            <a:r>
              <a:rPr lang="hu-HU" sz="2400" dirty="0" err="1"/>
              <a:t>dôvodom</a:t>
            </a:r>
            <a:r>
              <a:rPr lang="hu-HU" sz="2400" dirty="0"/>
              <a:t> </a:t>
            </a:r>
            <a:r>
              <a:rPr lang="hu-HU" sz="2400" dirty="0" err="1"/>
              <a:t>je</a:t>
            </a:r>
            <a:r>
              <a:rPr lang="hu-HU" sz="2400" dirty="0"/>
              <a:t> </a:t>
            </a:r>
            <a:r>
              <a:rPr lang="hu-HU" sz="2400" dirty="0" err="1"/>
              <a:t>internacionalizácia</a:t>
            </a:r>
            <a:r>
              <a:rPr lang="hu-HU" sz="2400" dirty="0"/>
              <a:t>. </a:t>
            </a:r>
          </a:p>
          <a:p>
            <a:r>
              <a:rPr lang="hu-HU" sz="2400" dirty="0"/>
              <a:t> </a:t>
            </a:r>
          </a:p>
          <a:p>
            <a:r>
              <a:rPr lang="hu-HU" sz="2400" dirty="0" err="1"/>
              <a:t>Príkladmi</a:t>
            </a:r>
            <a:r>
              <a:rPr lang="hu-HU" sz="2400" dirty="0"/>
              <a:t> </a:t>
            </a:r>
            <a:r>
              <a:rPr lang="hu-HU" sz="2400" dirty="0" err="1"/>
              <a:t>viacjazyčnosti</a:t>
            </a:r>
            <a:r>
              <a:rPr lang="hu-HU" sz="2400" dirty="0"/>
              <a:t> </a:t>
            </a:r>
            <a:r>
              <a:rPr lang="hu-HU" sz="2400" dirty="0" err="1"/>
              <a:t>sú</a:t>
            </a:r>
            <a:r>
              <a:rPr lang="hu-HU" sz="2400" dirty="0"/>
              <a:t>: </a:t>
            </a:r>
            <a:r>
              <a:rPr lang="hu-HU" sz="2400" dirty="0" err="1"/>
              <a:t>vysvetlenie</a:t>
            </a:r>
            <a:r>
              <a:rPr lang="hu-HU" sz="2400" dirty="0"/>
              <a:t> </a:t>
            </a:r>
            <a:r>
              <a:rPr lang="hu-HU" sz="2400" dirty="0" err="1"/>
              <a:t>maďarskej</a:t>
            </a:r>
            <a:r>
              <a:rPr lang="hu-HU" sz="2400" dirty="0"/>
              <a:t> </a:t>
            </a:r>
            <a:r>
              <a:rPr lang="hu-HU" sz="2400" dirty="0" err="1"/>
              <a:t>výslovnosti</a:t>
            </a:r>
            <a:r>
              <a:rPr lang="hu-HU" sz="2400" dirty="0"/>
              <a:t> </a:t>
            </a:r>
            <a:r>
              <a:rPr lang="hu-HU" sz="2400" dirty="0" err="1"/>
              <a:t>pre</a:t>
            </a:r>
            <a:r>
              <a:rPr lang="hu-HU" sz="2400" dirty="0"/>
              <a:t> </a:t>
            </a:r>
            <a:r>
              <a:rPr lang="hu-HU" sz="2400" dirty="0" err="1"/>
              <a:t>Nemcov</a:t>
            </a:r>
            <a:r>
              <a:rPr lang="hu-HU" sz="2400" dirty="0"/>
              <a:t> </a:t>
            </a:r>
            <a:r>
              <a:rPr lang="hu-HU" sz="2400" dirty="0" err="1"/>
              <a:t>cez</a:t>
            </a:r>
            <a:r>
              <a:rPr lang="hu-HU" sz="2400" dirty="0"/>
              <a:t> </a:t>
            </a:r>
            <a:r>
              <a:rPr lang="hu-HU" sz="2400" dirty="0" err="1"/>
              <a:t>slovenské</a:t>
            </a:r>
            <a:r>
              <a:rPr lang="hu-HU" sz="2400" dirty="0"/>
              <a:t> </a:t>
            </a:r>
            <a:r>
              <a:rPr lang="hu-HU" sz="2400" dirty="0" err="1"/>
              <a:t>príklady</a:t>
            </a:r>
            <a:r>
              <a:rPr lang="hu-HU" sz="2400" dirty="0"/>
              <a:t> </a:t>
            </a:r>
            <a:r>
              <a:rPr lang="hu-HU" sz="2400" dirty="0" err="1"/>
              <a:t>alebo</a:t>
            </a:r>
            <a:r>
              <a:rPr lang="hu-HU" sz="2400" dirty="0"/>
              <a:t> </a:t>
            </a:r>
            <a:r>
              <a:rPr lang="hu-HU" sz="2400" dirty="0" err="1"/>
              <a:t>maďarskej</a:t>
            </a:r>
            <a:r>
              <a:rPr lang="hu-HU" sz="2400" dirty="0"/>
              <a:t> </a:t>
            </a:r>
            <a:r>
              <a:rPr lang="hu-HU" sz="2400" dirty="0" err="1"/>
              <a:t>výslovnosti</a:t>
            </a:r>
            <a:r>
              <a:rPr lang="hu-HU" sz="2400" dirty="0"/>
              <a:t> </a:t>
            </a:r>
            <a:r>
              <a:rPr lang="hu-HU" sz="2400" dirty="0" err="1"/>
              <a:t>pre</a:t>
            </a:r>
            <a:r>
              <a:rPr lang="hu-HU" sz="2400" dirty="0"/>
              <a:t> </a:t>
            </a:r>
            <a:r>
              <a:rPr lang="hu-HU" sz="2400" dirty="0" err="1"/>
              <a:t>Slovákov</a:t>
            </a:r>
            <a:r>
              <a:rPr lang="hu-HU" sz="2400" dirty="0"/>
              <a:t> </a:t>
            </a:r>
            <a:r>
              <a:rPr lang="hu-HU" sz="2400" dirty="0" err="1"/>
              <a:t>cez</a:t>
            </a:r>
            <a:r>
              <a:rPr lang="hu-HU" sz="2400" dirty="0"/>
              <a:t> </a:t>
            </a:r>
            <a:r>
              <a:rPr lang="hu-HU" sz="2400" dirty="0" err="1"/>
              <a:t>nemecké</a:t>
            </a:r>
            <a:r>
              <a:rPr lang="hu-HU" sz="2400" dirty="0"/>
              <a:t> </a:t>
            </a:r>
            <a:r>
              <a:rPr lang="hu-HU" sz="2400" dirty="0" err="1"/>
              <a:t>príklady</a:t>
            </a:r>
            <a:r>
              <a:rPr lang="hu-HU" sz="2400" dirty="0"/>
              <a:t>.</a:t>
            </a:r>
          </a:p>
          <a:p>
            <a:pPr marL="0" indent="0">
              <a:buNone/>
            </a:pPr>
            <a:endParaRPr lang="hu-HU" sz="2400" dirty="0"/>
          </a:p>
        </p:txBody>
      </p:sp>
    </p:spTree>
    <p:extLst>
      <p:ext uri="{BB962C8B-B14F-4D97-AF65-F5344CB8AC3E}">
        <p14:creationId xmlns:p14="http://schemas.microsoft.com/office/powerpoint/2010/main" val="3785175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23"/>
          <p:cNvPicPr>
            <a:picLocks noGrp="1" noChangeAspect="1" noChangeArrowheads="1"/>
          </p:cNvPicPr>
          <p:nvPr>
            <p:ph idx="4294967295"/>
          </p:nvPr>
        </p:nvPicPr>
        <p:blipFill>
          <a:blip r:embed="rId2" cstate="print"/>
          <a:srcRect/>
          <a:stretch>
            <a:fillRect/>
          </a:stretch>
        </p:blipFill>
        <p:spPr>
          <a:xfrm>
            <a:off x="3968750" y="274639"/>
            <a:ext cx="4254500" cy="5851525"/>
          </a:xfrm>
        </p:spPr>
      </p:pic>
    </p:spTree>
    <p:extLst>
      <p:ext uri="{BB962C8B-B14F-4D97-AF65-F5344CB8AC3E}">
        <p14:creationId xmlns:p14="http://schemas.microsoft.com/office/powerpoint/2010/main" val="2025907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Nadpis 1"/>
          <p:cNvSpPr>
            <a:spLocks noGrp="1"/>
          </p:cNvSpPr>
          <p:nvPr>
            <p:ph type="title" idx="4294967295"/>
          </p:nvPr>
        </p:nvSpPr>
        <p:spPr>
          <a:xfrm>
            <a:off x="3316288" y="4800600"/>
            <a:ext cx="5486400" cy="566738"/>
          </a:xfrm>
        </p:spPr>
        <p:txBody>
          <a:bodyPr anchor="b"/>
          <a:lstStyle/>
          <a:p>
            <a:pPr algn="l" eaLnBrk="1" hangingPunct="1"/>
            <a:endParaRPr lang="hu-HU" sz="2000" b="1"/>
          </a:p>
        </p:txBody>
      </p:sp>
      <p:pic>
        <p:nvPicPr>
          <p:cNvPr id="43010" name="Zástupný symbol obrázka 4"/>
          <p:cNvPicPr>
            <a:picLocks noGrp="1" noChangeAspect="1"/>
          </p:cNvPicPr>
          <p:nvPr>
            <p:ph idx="4294967295"/>
          </p:nvPr>
        </p:nvPicPr>
        <p:blipFill>
          <a:blip r:embed="rId2"/>
          <a:srcRect t="27232" b="27232"/>
          <a:stretch>
            <a:fillRect/>
          </a:stretch>
        </p:blipFill>
        <p:spPr>
          <a:xfrm>
            <a:off x="3287713" y="1989138"/>
            <a:ext cx="5486400" cy="4114800"/>
          </a:xfrm>
        </p:spPr>
      </p:pic>
      <p:sp>
        <p:nvSpPr>
          <p:cNvPr id="43011" name="Zástupný symbol textu 3"/>
          <p:cNvSpPr>
            <a:spLocks noGrp="1"/>
          </p:cNvSpPr>
          <p:nvPr>
            <p:ph type="body" sz="half" idx="4294967295"/>
          </p:nvPr>
        </p:nvSpPr>
        <p:spPr>
          <a:xfrm>
            <a:off x="3316288" y="5367338"/>
            <a:ext cx="5486400" cy="804862"/>
          </a:xfrm>
        </p:spPr>
        <p:txBody>
          <a:bodyPr/>
          <a:lstStyle/>
          <a:p>
            <a:pPr marL="0" indent="0">
              <a:buNone/>
            </a:pPr>
            <a:endParaRPr lang="hu-HU" sz="1400"/>
          </a:p>
        </p:txBody>
      </p:sp>
      <p:pic>
        <p:nvPicPr>
          <p:cNvPr id="43012" name="Picture 2" descr="E:\eger\2.jpg"/>
          <p:cNvPicPr>
            <a:picLocks noChangeAspect="1" noChangeArrowheads="1"/>
          </p:cNvPicPr>
          <p:nvPr/>
        </p:nvPicPr>
        <p:blipFill>
          <a:blip r:embed="rId3"/>
          <a:srcRect/>
          <a:stretch>
            <a:fillRect/>
          </a:stretch>
        </p:blipFill>
        <p:spPr bwMode="auto">
          <a:xfrm>
            <a:off x="-2976563" y="404814"/>
            <a:ext cx="12817476" cy="7781925"/>
          </a:xfrm>
          <a:prstGeom prst="rect">
            <a:avLst/>
          </a:prstGeom>
          <a:noFill/>
          <a:ln w="9525">
            <a:noFill/>
            <a:miter lim="800000"/>
            <a:headEnd/>
            <a:tailEnd/>
          </a:ln>
        </p:spPr>
      </p:pic>
    </p:spTree>
    <p:extLst>
      <p:ext uri="{BB962C8B-B14F-4D97-AF65-F5344CB8AC3E}">
        <p14:creationId xmlns:p14="http://schemas.microsoft.com/office/powerpoint/2010/main" val="2372019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20726"/>
            <a:ext cx="10515600" cy="921808"/>
          </a:xfrm>
        </p:spPr>
        <p:txBody>
          <a:bodyPr>
            <a:normAutofit/>
          </a:bodyPr>
          <a:lstStyle/>
          <a:p>
            <a:r>
              <a:rPr lang="hu-HU" sz="4000" b="1" dirty="0" err="1" smtClean="0">
                <a:solidFill>
                  <a:schemeClr val="tx1">
                    <a:lumMod val="95000"/>
                    <a:lumOff val="5000"/>
                  </a:schemeClr>
                </a:solidFill>
                <a:latin typeface="+mn-lt"/>
              </a:rPr>
              <a:t>Národnostné</a:t>
            </a:r>
            <a:r>
              <a:rPr lang="hu-HU" sz="4000" b="1" dirty="0" smtClean="0">
                <a:solidFill>
                  <a:schemeClr val="tx1">
                    <a:lumMod val="95000"/>
                    <a:lumOff val="5000"/>
                  </a:schemeClr>
                </a:solidFill>
                <a:latin typeface="+mn-lt"/>
              </a:rPr>
              <a:t> </a:t>
            </a:r>
            <a:r>
              <a:rPr lang="hu-HU" sz="4000" b="1" dirty="0" err="1" smtClean="0">
                <a:solidFill>
                  <a:schemeClr val="tx1">
                    <a:lumMod val="95000"/>
                    <a:lumOff val="5000"/>
                  </a:schemeClr>
                </a:solidFill>
                <a:latin typeface="+mn-lt"/>
              </a:rPr>
              <a:t>vysoké</a:t>
            </a:r>
            <a:r>
              <a:rPr lang="hu-HU" sz="4000" b="1" dirty="0" smtClean="0">
                <a:solidFill>
                  <a:schemeClr val="tx1">
                    <a:lumMod val="95000"/>
                    <a:lumOff val="5000"/>
                  </a:schemeClr>
                </a:solidFill>
                <a:latin typeface="+mn-lt"/>
              </a:rPr>
              <a:t> </a:t>
            </a:r>
            <a:r>
              <a:rPr lang="hu-HU" sz="4000" b="1" dirty="0" err="1" smtClean="0">
                <a:solidFill>
                  <a:schemeClr val="tx1">
                    <a:lumMod val="95000"/>
                    <a:lumOff val="5000"/>
                  </a:schemeClr>
                </a:solidFill>
                <a:latin typeface="+mn-lt"/>
              </a:rPr>
              <a:t>školstvo</a:t>
            </a:r>
            <a:r>
              <a:rPr lang="hu-HU" sz="4000" b="1" dirty="0" smtClean="0">
                <a:solidFill>
                  <a:schemeClr val="tx1">
                    <a:lumMod val="95000"/>
                    <a:lumOff val="5000"/>
                  </a:schemeClr>
                </a:solidFill>
                <a:latin typeface="+mn-lt"/>
              </a:rPr>
              <a:t> na </a:t>
            </a:r>
            <a:r>
              <a:rPr lang="hu-HU" sz="4000" b="1" dirty="0" err="1" smtClean="0">
                <a:solidFill>
                  <a:schemeClr val="tx1">
                    <a:lumMod val="95000"/>
                    <a:lumOff val="5000"/>
                  </a:schemeClr>
                </a:solidFill>
                <a:latin typeface="+mn-lt"/>
              </a:rPr>
              <a:t>Slovensku</a:t>
            </a:r>
            <a:endParaRPr lang="sk-SK" sz="4000" b="1" dirty="0">
              <a:solidFill>
                <a:schemeClr val="tx1">
                  <a:lumMod val="95000"/>
                  <a:lumOff val="5000"/>
                </a:schemeClr>
              </a:solidFill>
              <a:latin typeface="+mn-lt"/>
            </a:endParaRPr>
          </a:p>
        </p:txBody>
      </p:sp>
      <p:sp>
        <p:nvSpPr>
          <p:cNvPr id="3" name="Zástupný symbol obsahu 2"/>
          <p:cNvSpPr>
            <a:spLocks noGrp="1"/>
          </p:cNvSpPr>
          <p:nvPr>
            <p:ph idx="1"/>
          </p:nvPr>
        </p:nvSpPr>
        <p:spPr/>
        <p:txBody>
          <a:bodyPr>
            <a:normAutofit/>
          </a:bodyPr>
          <a:lstStyle/>
          <a:p>
            <a:r>
              <a:rPr lang="hu-HU" sz="2400" dirty="0" err="1" smtClean="0"/>
              <a:t>Úloha</a:t>
            </a:r>
            <a:r>
              <a:rPr lang="hu-HU" sz="2400" dirty="0" smtClean="0"/>
              <a:t>: </a:t>
            </a:r>
            <a:r>
              <a:rPr lang="hu-HU" sz="2400" dirty="0" err="1" smtClean="0"/>
              <a:t>vzdelávanie</a:t>
            </a:r>
            <a:r>
              <a:rPr lang="hu-HU" sz="2400" dirty="0" smtClean="0"/>
              <a:t> </a:t>
            </a:r>
            <a:r>
              <a:rPr lang="hu-HU" sz="2400" dirty="0" err="1" smtClean="0"/>
              <a:t>budúcej</a:t>
            </a:r>
            <a:r>
              <a:rPr lang="hu-HU" sz="2400" dirty="0" smtClean="0"/>
              <a:t> </a:t>
            </a:r>
            <a:r>
              <a:rPr lang="hu-HU" sz="2400" dirty="0" err="1" smtClean="0"/>
              <a:t>inteligencie</a:t>
            </a:r>
            <a:r>
              <a:rPr lang="hu-HU" sz="2400" dirty="0" smtClean="0"/>
              <a:t>, </a:t>
            </a:r>
            <a:r>
              <a:rPr lang="hu-HU" sz="2400" dirty="0" err="1" smtClean="0"/>
              <a:t>predovšetkým</a:t>
            </a:r>
            <a:r>
              <a:rPr lang="hu-HU" sz="2400" dirty="0" smtClean="0"/>
              <a:t> </a:t>
            </a:r>
            <a:r>
              <a:rPr lang="hu-HU" sz="2400" dirty="0" err="1" smtClean="0"/>
              <a:t>učiteľov</a:t>
            </a:r>
            <a:r>
              <a:rPr lang="hu-HU" sz="2400" dirty="0" smtClean="0"/>
              <a:t> v </a:t>
            </a:r>
            <a:r>
              <a:rPr lang="hu-HU" sz="2400" dirty="0" err="1" smtClean="0"/>
              <a:t>materinskom</a:t>
            </a:r>
            <a:r>
              <a:rPr lang="hu-HU" sz="2400" dirty="0" smtClean="0"/>
              <a:t> </a:t>
            </a:r>
            <a:r>
              <a:rPr lang="hu-HU" sz="2400" dirty="0" err="1" smtClean="0"/>
              <a:t>jazyku</a:t>
            </a:r>
            <a:r>
              <a:rPr lang="hu-HU" sz="2400" dirty="0" smtClean="0"/>
              <a:t>.</a:t>
            </a:r>
          </a:p>
          <a:p>
            <a:r>
              <a:rPr lang="hu-HU" sz="2400" dirty="0" err="1" smtClean="0"/>
              <a:t>Pred</a:t>
            </a:r>
            <a:r>
              <a:rPr lang="hu-HU" sz="2400" dirty="0" smtClean="0"/>
              <a:t> </a:t>
            </a:r>
            <a:r>
              <a:rPr lang="hu-HU" sz="2400" dirty="0" smtClean="0">
                <a:solidFill>
                  <a:schemeClr val="tx1">
                    <a:lumMod val="95000"/>
                    <a:lumOff val="5000"/>
                  </a:schemeClr>
                </a:solidFill>
              </a:rPr>
              <a:t>r. 1918: </a:t>
            </a:r>
            <a:r>
              <a:rPr lang="hu-HU" sz="2400" dirty="0" err="1" smtClean="0">
                <a:solidFill>
                  <a:schemeClr val="tx1">
                    <a:lumMod val="95000"/>
                    <a:lumOff val="5000"/>
                  </a:schemeClr>
                </a:solidFill>
              </a:rPr>
              <a:t>Alžbetínska</a:t>
            </a:r>
            <a:r>
              <a:rPr lang="hu-HU" sz="2400" dirty="0" smtClean="0">
                <a:solidFill>
                  <a:schemeClr val="tx1">
                    <a:lumMod val="95000"/>
                    <a:lumOff val="5000"/>
                  </a:schemeClr>
                </a:solidFill>
              </a:rPr>
              <a:t> </a:t>
            </a:r>
            <a:r>
              <a:rPr lang="hu-HU" sz="2400" dirty="0" err="1" smtClean="0">
                <a:solidFill>
                  <a:schemeClr val="tx1">
                    <a:lumMod val="95000"/>
                    <a:lumOff val="5000"/>
                  </a:schemeClr>
                </a:solidFill>
              </a:rPr>
              <a:t>univerzita</a:t>
            </a:r>
            <a:r>
              <a:rPr lang="hu-HU" sz="2400" dirty="0" smtClean="0">
                <a:solidFill>
                  <a:schemeClr val="tx1">
                    <a:lumMod val="95000"/>
                    <a:lumOff val="5000"/>
                  </a:schemeClr>
                </a:solidFill>
              </a:rPr>
              <a:t> v </a:t>
            </a:r>
            <a:r>
              <a:rPr lang="hu-HU" sz="2400" dirty="0" err="1" smtClean="0">
                <a:solidFill>
                  <a:schemeClr val="tx1">
                    <a:lumMod val="95000"/>
                    <a:lumOff val="5000"/>
                  </a:schemeClr>
                </a:solidFill>
              </a:rPr>
              <a:t>Prešporku</a:t>
            </a:r>
            <a:r>
              <a:rPr lang="hu-HU" sz="2400" dirty="0" smtClean="0"/>
              <a:t>, </a:t>
            </a:r>
            <a:r>
              <a:rPr lang="hu-HU" sz="2400" dirty="0" err="1" smtClean="0"/>
              <a:t>právnické</a:t>
            </a:r>
            <a:r>
              <a:rPr lang="hu-HU" sz="2400" dirty="0" smtClean="0"/>
              <a:t> </a:t>
            </a:r>
            <a:r>
              <a:rPr lang="hu-HU" sz="2400" dirty="0" err="1" smtClean="0"/>
              <a:t>akadémie</a:t>
            </a:r>
            <a:r>
              <a:rPr lang="hu-HU" sz="2400" dirty="0" smtClean="0"/>
              <a:t> </a:t>
            </a:r>
            <a:r>
              <a:rPr lang="hu-HU" sz="2400" dirty="0" err="1" smtClean="0"/>
              <a:t>v</a:t>
            </a:r>
            <a:r>
              <a:rPr lang="hu-HU" sz="2400" dirty="0" smtClean="0"/>
              <a:t> </a:t>
            </a:r>
            <a:r>
              <a:rPr lang="hu-HU" sz="2400" dirty="0" err="1" smtClean="0"/>
              <a:t>Košiciach</a:t>
            </a:r>
            <a:r>
              <a:rPr lang="hu-HU" sz="2400" dirty="0" smtClean="0"/>
              <a:t> a v </a:t>
            </a:r>
            <a:r>
              <a:rPr lang="hu-HU" sz="2400" dirty="0" err="1" smtClean="0"/>
              <a:t>Prešove</a:t>
            </a:r>
            <a:r>
              <a:rPr lang="hu-HU" sz="2400" dirty="0" smtClean="0"/>
              <a:t>, </a:t>
            </a:r>
            <a:r>
              <a:rPr lang="hu-HU" sz="2400" dirty="0" err="1" smtClean="0"/>
              <a:t>Hornícka</a:t>
            </a:r>
            <a:r>
              <a:rPr lang="hu-HU" sz="2400" dirty="0" smtClean="0"/>
              <a:t> a </a:t>
            </a:r>
            <a:r>
              <a:rPr lang="hu-HU" sz="2400" dirty="0" err="1" smtClean="0"/>
              <a:t>lesnícka</a:t>
            </a:r>
            <a:r>
              <a:rPr lang="hu-HU" sz="2400" dirty="0" smtClean="0"/>
              <a:t> akadémia v </a:t>
            </a:r>
            <a:r>
              <a:rPr lang="hu-HU" sz="2400" dirty="0" err="1" smtClean="0"/>
              <a:t>Banskej</a:t>
            </a:r>
            <a:r>
              <a:rPr lang="hu-HU" sz="2400" dirty="0" smtClean="0"/>
              <a:t> </a:t>
            </a:r>
            <a:r>
              <a:rPr lang="hu-HU" sz="2400" dirty="0" err="1" smtClean="0"/>
              <a:t>Štiavnici</a:t>
            </a:r>
            <a:r>
              <a:rPr lang="hu-HU" sz="2400" dirty="0" smtClean="0"/>
              <a:t>.</a:t>
            </a:r>
          </a:p>
          <a:p>
            <a:r>
              <a:rPr lang="hu-HU" sz="2400" dirty="0" err="1" smtClean="0"/>
              <a:t>Nitra</a:t>
            </a:r>
            <a:r>
              <a:rPr lang="hu-HU" sz="2400" dirty="0" smtClean="0"/>
              <a:t> – </a:t>
            </a:r>
            <a:r>
              <a:rPr lang="hu-HU" sz="2400" dirty="0" err="1" smtClean="0"/>
              <a:t>Komárno</a:t>
            </a:r>
            <a:r>
              <a:rPr lang="hu-HU" sz="2400" dirty="0" smtClean="0"/>
              <a:t>, </a:t>
            </a:r>
          </a:p>
          <a:p>
            <a:r>
              <a:rPr lang="hu-HU" sz="2400" dirty="0" err="1" smtClean="0"/>
              <a:t>Hungaristika</a:t>
            </a:r>
            <a:r>
              <a:rPr lang="hu-HU" sz="2400" dirty="0" smtClean="0"/>
              <a:t>: </a:t>
            </a:r>
            <a:r>
              <a:rPr lang="hu-HU" sz="2400" dirty="0" err="1" smtClean="0"/>
              <a:t>Univerzita</a:t>
            </a:r>
            <a:r>
              <a:rPr lang="hu-HU" sz="2400" dirty="0" smtClean="0"/>
              <a:t> </a:t>
            </a:r>
            <a:r>
              <a:rPr lang="hu-HU" sz="2400" dirty="0" err="1" smtClean="0"/>
              <a:t>Komenského</a:t>
            </a:r>
            <a:r>
              <a:rPr lang="hu-HU" sz="2400" dirty="0" smtClean="0"/>
              <a:t>, </a:t>
            </a:r>
            <a:r>
              <a:rPr lang="hu-HU" sz="2400" dirty="0" err="1" smtClean="0"/>
              <a:t>Banská</a:t>
            </a:r>
            <a:r>
              <a:rPr lang="hu-HU" sz="2400" dirty="0" smtClean="0"/>
              <a:t> </a:t>
            </a:r>
            <a:r>
              <a:rPr lang="hu-HU" sz="2400" dirty="0" err="1" smtClean="0"/>
              <a:t>Bystrica</a:t>
            </a:r>
            <a:r>
              <a:rPr lang="hu-HU" sz="2400" dirty="0" smtClean="0"/>
              <a:t>, </a:t>
            </a:r>
            <a:r>
              <a:rPr lang="hu-HU" sz="2400" dirty="0" err="1" smtClean="0"/>
              <a:t>Prešov</a:t>
            </a:r>
            <a:endParaRPr lang="sk-SK" sz="2400" dirty="0" smtClean="0"/>
          </a:p>
        </p:txBody>
      </p:sp>
    </p:spTree>
    <p:extLst>
      <p:ext uri="{BB962C8B-B14F-4D97-AF65-F5344CB8AC3E}">
        <p14:creationId xmlns:p14="http://schemas.microsoft.com/office/powerpoint/2010/main" val="140288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ím 1"/>
          <p:cNvSpPr>
            <a:spLocks noGrp="1"/>
          </p:cNvSpPr>
          <p:nvPr>
            <p:ph type="title"/>
          </p:nvPr>
        </p:nvSpPr>
        <p:spPr/>
        <p:txBody>
          <a:bodyPr>
            <a:normAutofit/>
          </a:bodyPr>
          <a:lstStyle/>
          <a:p>
            <a:r>
              <a:rPr lang="hu-HU" altLang="hu-HU" sz="4000" b="1" dirty="0" err="1" smtClean="0">
                <a:latin typeface="+mn-lt"/>
              </a:rPr>
              <a:t>Pramene</a:t>
            </a:r>
            <a:endParaRPr lang="sk-SK" altLang="hu-HU" sz="4000" b="1" dirty="0">
              <a:latin typeface="+mn-lt"/>
            </a:endParaRPr>
          </a:p>
        </p:txBody>
      </p:sp>
      <p:sp>
        <p:nvSpPr>
          <p:cNvPr id="22531" name="Tartalom helye 2"/>
          <p:cNvSpPr>
            <a:spLocks noGrp="1"/>
          </p:cNvSpPr>
          <p:nvPr>
            <p:ph idx="1"/>
          </p:nvPr>
        </p:nvSpPr>
        <p:spPr>
          <a:xfrm>
            <a:off x="721217" y="1545464"/>
            <a:ext cx="10632583" cy="5215943"/>
          </a:xfrm>
        </p:spPr>
        <p:txBody>
          <a:bodyPr>
            <a:normAutofit fontScale="25000" lnSpcReduction="20000"/>
          </a:bodyPr>
          <a:lstStyle/>
          <a:p>
            <a:pPr marL="0" indent="0">
              <a:lnSpc>
                <a:spcPct val="120000"/>
              </a:lnSpc>
              <a:spcBef>
                <a:spcPts val="0"/>
              </a:spcBef>
              <a:buNone/>
              <a:defRPr/>
            </a:pPr>
            <a:r>
              <a:rPr lang="hu-HU" sz="9600" dirty="0" smtClean="0"/>
              <a:t>UČEBNICE</a:t>
            </a:r>
            <a:r>
              <a:rPr lang="hu-HU" sz="11200" dirty="0" smtClean="0"/>
              <a:t> </a:t>
            </a:r>
            <a:endParaRPr lang="en-US" sz="11200" dirty="0"/>
          </a:p>
          <a:p>
            <a:pPr marL="0" indent="0">
              <a:lnSpc>
                <a:spcPct val="120000"/>
              </a:lnSpc>
              <a:spcBef>
                <a:spcPts val="0"/>
              </a:spcBef>
              <a:buNone/>
              <a:defRPr/>
            </a:pPr>
            <a:r>
              <a:rPr lang="hu-HU" sz="4000" dirty="0"/>
              <a:t> </a:t>
            </a:r>
            <a:endParaRPr lang="en-US" sz="4000" dirty="0"/>
          </a:p>
          <a:p>
            <a:pPr>
              <a:lnSpc>
                <a:spcPct val="120000"/>
              </a:lnSpc>
              <a:spcBef>
                <a:spcPts val="0"/>
              </a:spcBef>
              <a:defRPr/>
            </a:pPr>
            <a:r>
              <a:rPr lang="sk-SK" sz="4800" dirty="0"/>
              <a:t>HIRSCHNEROVÁ, Z.–MUNTÁGOVÁ, L.–NEMČÍKOVÁ, M. 2013. </a:t>
            </a:r>
            <a:r>
              <a:rPr lang="sk-SK" sz="4800" i="1" dirty="0" err="1"/>
              <a:t>Hupsov</a:t>
            </a:r>
            <a:r>
              <a:rPr lang="sk-SK" sz="4800" dirty="0"/>
              <a:t> </a:t>
            </a:r>
            <a:r>
              <a:rPr lang="sk-SK" sz="4800" i="1" dirty="0"/>
              <a:t>šlabikár Lipka pre 1. ročník základných škôl, </a:t>
            </a:r>
            <a:r>
              <a:rPr lang="sk-SK" sz="4800" dirty="0"/>
              <a:t>2. časť. Vydavateľstvo AITEC, Bratislava, str. 9.) </a:t>
            </a:r>
            <a:r>
              <a:rPr lang="sk-SK" sz="4800" dirty="0">
                <a:hlinkClick r:id="rId2"/>
              </a:rPr>
              <a:t>www.cas.sk</a:t>
            </a:r>
            <a:r>
              <a:rPr lang="sk-SK" sz="4800" dirty="0"/>
              <a:t> [</a:t>
            </a:r>
            <a:r>
              <a:rPr lang="sk-SK" sz="4800" dirty="0" err="1"/>
              <a:t>letöltve</a:t>
            </a:r>
            <a:r>
              <a:rPr lang="sk-SK" sz="4800" dirty="0"/>
              <a:t>, 2014. 05. 29.]</a:t>
            </a:r>
            <a:endParaRPr lang="en-US" sz="4800" dirty="0"/>
          </a:p>
          <a:p>
            <a:pPr>
              <a:lnSpc>
                <a:spcPct val="120000"/>
              </a:lnSpc>
              <a:spcBef>
                <a:spcPts val="0"/>
              </a:spcBef>
              <a:defRPr/>
            </a:pPr>
            <a:r>
              <a:rPr lang="hu-HU" sz="4800" dirty="0" smtClean="0"/>
              <a:t>MISAD</a:t>
            </a:r>
            <a:r>
              <a:rPr lang="hu-HU" sz="4800" dirty="0"/>
              <a:t>, Katalin–SIMON, Szabolcs–SZABÓMIHÁLY, Gizella 2009. </a:t>
            </a:r>
            <a:r>
              <a:rPr lang="hu-HU" sz="4800" i="1" dirty="0"/>
              <a:t>Magyar nyelv a </a:t>
            </a:r>
            <a:r>
              <a:rPr lang="hu-HU" sz="4800" i="1" dirty="0" err="1"/>
              <a:t>gimmnázium</a:t>
            </a:r>
            <a:r>
              <a:rPr lang="hu-HU" sz="4800" i="1" dirty="0"/>
              <a:t> és a szakközépiskolák 1. osztálya számára. Ma</a:t>
            </a:r>
            <a:r>
              <a:rPr lang="sk-SK" sz="4800" i="1" dirty="0" err="1"/>
              <a:t>ďarský</a:t>
            </a:r>
            <a:r>
              <a:rPr lang="sk-SK" sz="4800" i="1" dirty="0"/>
              <a:t> jazyk pre 1. ročník gymnázií a stredných odborných škôl s vyučovacím jazykom maďarským. </a:t>
            </a:r>
            <a:r>
              <a:rPr lang="sk-SK" sz="4800" dirty="0"/>
              <a:t>Slovenské pedagogické nakladateľstvo, Bratislava</a:t>
            </a:r>
            <a:r>
              <a:rPr lang="sk-SK" sz="4800" dirty="0" smtClean="0"/>
              <a:t>.</a:t>
            </a:r>
            <a:r>
              <a:rPr lang="sk-SK" sz="4800" i="1" dirty="0"/>
              <a:t> </a:t>
            </a:r>
            <a:endParaRPr lang="en-US" sz="4800" dirty="0" smtClean="0"/>
          </a:p>
          <a:p>
            <a:pPr>
              <a:lnSpc>
                <a:spcPct val="120000"/>
              </a:lnSpc>
              <a:spcBef>
                <a:spcPts val="0"/>
              </a:spcBef>
              <a:defRPr/>
            </a:pPr>
            <a:r>
              <a:rPr lang="sk-SK" sz="4800" dirty="0" smtClean="0"/>
              <a:t>UZONYI KISS, </a:t>
            </a:r>
            <a:r>
              <a:rPr lang="sk-SK" sz="4800" dirty="0" err="1" smtClean="0"/>
              <a:t>Judit</a:t>
            </a:r>
            <a:r>
              <a:rPr lang="sk-SK" sz="4800" dirty="0" smtClean="0"/>
              <a:t> – CSICSAY, </a:t>
            </a:r>
            <a:r>
              <a:rPr lang="sk-SK" sz="4800" dirty="0" err="1" smtClean="0"/>
              <a:t>Károly</a:t>
            </a:r>
            <a:r>
              <a:rPr lang="sk-SK" sz="4800" dirty="0" smtClean="0"/>
              <a:t> 2012. </a:t>
            </a:r>
            <a:r>
              <a:rPr lang="hu-HU" sz="4800" i="1" dirty="0" smtClean="0"/>
              <a:t>Magyar nyelv. Tankönyv  a gimnáziumok és a szakközépiskolák II. osztálya számára. Ma</a:t>
            </a:r>
            <a:r>
              <a:rPr lang="sk-SK" sz="4800" i="1" dirty="0" err="1" smtClean="0"/>
              <a:t>ďarský</a:t>
            </a:r>
            <a:r>
              <a:rPr lang="sk-SK" sz="4800" i="1" dirty="0" smtClean="0"/>
              <a:t> jazyk. Učebnica pre II. ročník gymnázií a pre II. ročník stredných odborných škôl s vyučovacím jazykom maďarským. </a:t>
            </a:r>
            <a:r>
              <a:rPr lang="sk-SK" sz="4800" dirty="0" smtClean="0"/>
              <a:t>Vydavateľstvo TERRA, Bratislava.</a:t>
            </a:r>
          </a:p>
          <a:p>
            <a:pPr>
              <a:lnSpc>
                <a:spcPct val="120000"/>
              </a:lnSpc>
              <a:spcBef>
                <a:spcPts val="0"/>
              </a:spcBef>
              <a:defRPr/>
            </a:pPr>
            <a:r>
              <a:rPr lang="hu-HU" sz="4800" dirty="0" smtClean="0"/>
              <a:t>MRÁZ</a:t>
            </a:r>
            <a:r>
              <a:rPr lang="hu-HU" sz="4800" dirty="0"/>
              <a:t>, F. </a:t>
            </a:r>
            <a:r>
              <a:rPr lang="hu-HU" sz="4800" dirty="0" err="1"/>
              <a:t>Slovenská</a:t>
            </a:r>
            <a:r>
              <a:rPr lang="hu-HU" sz="4800" dirty="0"/>
              <a:t> </a:t>
            </a:r>
            <a:r>
              <a:rPr lang="hu-HU" sz="4800" dirty="0" err="1"/>
              <a:t>mluvnica</a:t>
            </a:r>
            <a:r>
              <a:rPr lang="hu-HU" sz="4800" dirty="0"/>
              <a:t> </a:t>
            </a:r>
            <a:r>
              <a:rPr lang="hu-HU" sz="4800" dirty="0" err="1"/>
              <a:t>pre</a:t>
            </a:r>
            <a:r>
              <a:rPr lang="hu-HU" sz="4800" dirty="0"/>
              <a:t> </a:t>
            </a:r>
            <a:r>
              <a:rPr lang="hu-HU" sz="4800" dirty="0" err="1"/>
              <a:t>gymnasia</a:t>
            </a:r>
            <a:r>
              <a:rPr lang="hu-HU" sz="4800" dirty="0"/>
              <a:t>, </a:t>
            </a:r>
            <a:r>
              <a:rPr lang="hu-HU" sz="4800" dirty="0" err="1"/>
              <a:t>reálky</a:t>
            </a:r>
            <a:r>
              <a:rPr lang="hu-HU" sz="4800" dirty="0"/>
              <a:t> a </a:t>
            </a:r>
            <a:r>
              <a:rPr lang="hu-HU" sz="4800" dirty="0" err="1"/>
              <a:t>praeparandie</a:t>
            </a:r>
            <a:r>
              <a:rPr lang="hu-HU" sz="4800" dirty="0"/>
              <a:t>. </a:t>
            </a:r>
            <a:r>
              <a:rPr lang="hu-HU" sz="4800" dirty="0" err="1" smtClean="0"/>
              <a:t>Pešť</a:t>
            </a:r>
            <a:r>
              <a:rPr lang="hu-HU" sz="4800" dirty="0"/>
              <a:t>, 1872</a:t>
            </a:r>
            <a:endParaRPr lang="sk-SK" sz="4800" dirty="0"/>
          </a:p>
          <a:p>
            <a:pPr>
              <a:lnSpc>
                <a:spcPct val="120000"/>
              </a:lnSpc>
              <a:spcBef>
                <a:spcPts val="0"/>
              </a:spcBef>
              <a:defRPr/>
            </a:pPr>
            <a:r>
              <a:rPr lang="hu-HU" sz="4800" dirty="0"/>
              <a:t>HIZSNYAIOVÁ, I., SITÁROVÁ HUSÁRIKOVÁ, M.: </a:t>
            </a:r>
            <a:r>
              <a:rPr lang="hu-HU" sz="4800" dirty="0" err="1"/>
              <a:t>Maďarčina</a:t>
            </a:r>
            <a:r>
              <a:rPr lang="hu-HU" sz="4800" dirty="0"/>
              <a:t> </a:t>
            </a:r>
            <a:r>
              <a:rPr lang="hu-HU" sz="4800" dirty="0" err="1"/>
              <a:t>pre</a:t>
            </a:r>
            <a:r>
              <a:rPr lang="hu-HU" sz="4800" dirty="0"/>
              <a:t> </a:t>
            </a:r>
            <a:r>
              <a:rPr lang="hu-HU" sz="4800" dirty="0" err="1"/>
              <a:t>samoukov</a:t>
            </a:r>
            <a:r>
              <a:rPr lang="hu-HU" sz="4800" dirty="0"/>
              <a:t>. </a:t>
            </a:r>
            <a:r>
              <a:rPr lang="hu-HU" sz="4800" dirty="0" smtClean="0"/>
              <a:t>Bratislava</a:t>
            </a:r>
            <a:r>
              <a:rPr lang="hu-HU" sz="4800" dirty="0"/>
              <a:t>: SPN 2010. ISBN 978 80 </a:t>
            </a:r>
            <a:r>
              <a:rPr lang="hu-HU" sz="4800" dirty="0" smtClean="0"/>
              <a:t>16015603</a:t>
            </a:r>
          </a:p>
          <a:p>
            <a:pPr>
              <a:lnSpc>
                <a:spcPct val="120000"/>
              </a:lnSpc>
              <a:spcBef>
                <a:spcPts val="0"/>
              </a:spcBef>
              <a:defRPr/>
            </a:pPr>
            <a:r>
              <a:rPr lang="hu-HU" sz="4800" dirty="0"/>
              <a:t>KAMENÁROVÁ a </a:t>
            </a:r>
            <a:r>
              <a:rPr lang="hu-HU" sz="4800" dirty="0" err="1"/>
              <a:t>kol</a:t>
            </a:r>
            <a:r>
              <a:rPr lang="hu-HU" sz="4800" dirty="0"/>
              <a:t>.: </a:t>
            </a:r>
            <a:r>
              <a:rPr lang="hu-HU" sz="4800" dirty="0" err="1"/>
              <a:t>Krížomkrážom</a:t>
            </a:r>
            <a:r>
              <a:rPr lang="hu-HU" sz="4800" dirty="0"/>
              <a:t> </a:t>
            </a:r>
            <a:r>
              <a:rPr lang="hu-HU" sz="4800" dirty="0" err="1"/>
              <a:t>Slovenčina</a:t>
            </a:r>
            <a:r>
              <a:rPr lang="hu-HU" sz="4800" dirty="0"/>
              <a:t> A1. </a:t>
            </a:r>
            <a:r>
              <a:rPr lang="hu-HU" sz="4800" dirty="0" smtClean="0"/>
              <a:t>Bratislava</a:t>
            </a:r>
            <a:r>
              <a:rPr lang="hu-HU" sz="4800" dirty="0"/>
              <a:t>: UK, 2007. ISBN 978 80 223 </a:t>
            </a:r>
            <a:r>
              <a:rPr lang="hu-HU" sz="4800" dirty="0" smtClean="0"/>
              <a:t>2441</a:t>
            </a:r>
          </a:p>
          <a:p>
            <a:pPr>
              <a:lnSpc>
                <a:spcPct val="120000"/>
              </a:lnSpc>
              <a:spcBef>
                <a:spcPts val="0"/>
              </a:spcBef>
              <a:defRPr/>
            </a:pPr>
            <a:r>
              <a:rPr lang="hu-HU" sz="4800" dirty="0"/>
              <a:t>NÉMETHY, P.: Magyar-német nyelvtudomány. </a:t>
            </a:r>
            <a:r>
              <a:rPr lang="hu-HU" sz="4800" dirty="0" smtClean="0"/>
              <a:t>Kassa</a:t>
            </a:r>
            <a:r>
              <a:rPr lang="hu-HU" sz="4800" dirty="0"/>
              <a:t>, </a:t>
            </a:r>
            <a:r>
              <a:rPr lang="hu-HU" sz="4800" dirty="0" smtClean="0"/>
              <a:t>1836</a:t>
            </a:r>
          </a:p>
          <a:p>
            <a:pPr>
              <a:lnSpc>
                <a:spcPct val="120000"/>
              </a:lnSpc>
              <a:spcBef>
                <a:spcPts val="0"/>
              </a:spcBef>
              <a:defRPr/>
            </a:pPr>
            <a:r>
              <a:rPr lang="hu-HU" sz="4800" dirty="0"/>
              <a:t>SZIRMAI-KUN: Magyar </a:t>
            </a:r>
            <a:r>
              <a:rPr lang="hu-HU" sz="4800" dirty="0" err="1"/>
              <a:t>nyelvképzőiskola</a:t>
            </a:r>
            <a:r>
              <a:rPr lang="hu-HU" sz="4800" dirty="0"/>
              <a:t>... tót nyelvű népiskolák számára [</a:t>
            </a:r>
            <a:r>
              <a:rPr lang="hu-HU" sz="4800" dirty="0" err="1"/>
              <a:t>Hungarian</a:t>
            </a:r>
            <a:r>
              <a:rPr lang="hu-HU" sz="4800" dirty="0"/>
              <a:t> </a:t>
            </a:r>
            <a:r>
              <a:rPr lang="hu-HU" sz="4800" dirty="0" err="1"/>
              <a:t>language</a:t>
            </a:r>
            <a:r>
              <a:rPr lang="hu-HU" sz="4800" dirty="0"/>
              <a:t> </a:t>
            </a:r>
            <a:r>
              <a:rPr lang="hu-HU" sz="4800" dirty="0" err="1"/>
              <a:t>for</a:t>
            </a:r>
            <a:r>
              <a:rPr lang="hu-HU" sz="4800" dirty="0"/>
              <a:t> </a:t>
            </a:r>
            <a:r>
              <a:rPr lang="hu-HU" sz="4800" dirty="0" err="1"/>
              <a:t>the</a:t>
            </a:r>
            <a:r>
              <a:rPr lang="hu-HU" sz="4800" dirty="0"/>
              <a:t> </a:t>
            </a:r>
            <a:r>
              <a:rPr lang="hu-HU" sz="4800" dirty="0" err="1"/>
              <a:t>Slovakian</a:t>
            </a:r>
            <a:r>
              <a:rPr lang="hu-HU" sz="4800" dirty="0"/>
              <a:t> </a:t>
            </a:r>
            <a:r>
              <a:rPr lang="hu-HU" sz="4800" dirty="0" err="1"/>
              <a:t>schools</a:t>
            </a:r>
            <a:r>
              <a:rPr lang="hu-HU" sz="4800" dirty="0"/>
              <a:t>] Nagyszombat, 1883</a:t>
            </a:r>
            <a:r>
              <a:rPr lang="hu-HU" sz="4800" dirty="0" smtClean="0"/>
              <a:t>.</a:t>
            </a:r>
          </a:p>
          <a:p>
            <a:pPr>
              <a:lnSpc>
                <a:spcPct val="120000"/>
              </a:lnSpc>
              <a:spcBef>
                <a:spcPts val="0"/>
              </a:spcBef>
              <a:defRPr/>
            </a:pPr>
            <a:endParaRPr lang="hu-HU" sz="4000" dirty="0" smtClean="0"/>
          </a:p>
          <a:p>
            <a:pPr marL="0" indent="0">
              <a:lnSpc>
                <a:spcPct val="120000"/>
              </a:lnSpc>
              <a:spcBef>
                <a:spcPts val="0"/>
              </a:spcBef>
              <a:buNone/>
              <a:defRPr/>
            </a:pPr>
            <a:endParaRPr lang="hu-HU" sz="4000" dirty="0"/>
          </a:p>
          <a:p>
            <a:pPr marL="0" indent="0">
              <a:lnSpc>
                <a:spcPct val="120000"/>
              </a:lnSpc>
              <a:spcBef>
                <a:spcPts val="0"/>
              </a:spcBef>
              <a:buNone/>
              <a:defRPr/>
            </a:pPr>
            <a:r>
              <a:rPr lang="hu-HU" sz="9600" dirty="0"/>
              <a:t>DIGITÁLNE PRAMENE</a:t>
            </a:r>
            <a:endParaRPr lang="en-US" sz="9600" dirty="0"/>
          </a:p>
          <a:p>
            <a:pPr marL="0" indent="0">
              <a:lnSpc>
                <a:spcPct val="120000"/>
              </a:lnSpc>
              <a:spcBef>
                <a:spcPts val="0"/>
              </a:spcBef>
              <a:buNone/>
              <a:defRPr/>
            </a:pPr>
            <a:r>
              <a:rPr lang="hu-HU" sz="4000" dirty="0"/>
              <a:t> </a:t>
            </a:r>
            <a:endParaRPr lang="en-US" sz="4800" dirty="0"/>
          </a:p>
          <a:p>
            <a:pPr>
              <a:lnSpc>
                <a:spcPct val="120000"/>
              </a:lnSpc>
              <a:spcBef>
                <a:spcPts val="0"/>
              </a:spcBef>
              <a:defRPr/>
            </a:pPr>
            <a:r>
              <a:rPr lang="hu-HU" sz="4800" i="1" dirty="0" err="1"/>
              <a:t>Zákon</a:t>
            </a:r>
            <a:r>
              <a:rPr lang="hu-HU" sz="4800" i="1" dirty="0"/>
              <a:t> z 22. mája 2008 o </a:t>
            </a:r>
            <a:r>
              <a:rPr lang="hu-HU" sz="4800" i="1" dirty="0" err="1"/>
              <a:t>výchove</a:t>
            </a:r>
            <a:r>
              <a:rPr lang="hu-HU" sz="4800" i="1" dirty="0"/>
              <a:t> a </a:t>
            </a:r>
            <a:r>
              <a:rPr lang="hu-HU" sz="4800" i="1" dirty="0" err="1"/>
              <a:t>vzdelávaní</a:t>
            </a:r>
            <a:r>
              <a:rPr lang="hu-HU" sz="4800" i="1" dirty="0"/>
              <a:t> [</a:t>
            </a:r>
            <a:r>
              <a:rPr lang="hu-HU" sz="4800" i="1" dirty="0" err="1"/>
              <a:t>školský</a:t>
            </a:r>
            <a:r>
              <a:rPr lang="hu-HU" sz="4800" i="1" dirty="0"/>
              <a:t> </a:t>
            </a:r>
            <a:r>
              <a:rPr lang="hu-HU" sz="4800" i="1" dirty="0" err="1"/>
              <a:t>zákon</a:t>
            </a:r>
            <a:r>
              <a:rPr lang="hu-HU" sz="4800" i="1" dirty="0"/>
              <a:t>] o </a:t>
            </a:r>
            <a:r>
              <a:rPr lang="hu-HU" sz="4800" i="1" dirty="0" err="1"/>
              <a:t>zmene</a:t>
            </a:r>
            <a:r>
              <a:rPr lang="hu-HU" sz="4800" i="1" dirty="0"/>
              <a:t> a </a:t>
            </a:r>
            <a:r>
              <a:rPr lang="hu-HU" sz="4800" i="1" dirty="0" err="1"/>
              <a:t>doplnení</a:t>
            </a:r>
            <a:r>
              <a:rPr lang="hu-HU" sz="4800" i="1" dirty="0"/>
              <a:t> </a:t>
            </a:r>
            <a:r>
              <a:rPr lang="hu-HU" sz="4800" i="1" dirty="0" err="1"/>
              <a:t>niektorých</a:t>
            </a:r>
            <a:r>
              <a:rPr lang="hu-HU" sz="4800" i="1" dirty="0"/>
              <a:t> </a:t>
            </a:r>
            <a:r>
              <a:rPr lang="hu-HU" sz="4800" i="1" dirty="0" err="1"/>
              <a:t>zákonov</a:t>
            </a:r>
            <a:r>
              <a:rPr lang="hu-HU" sz="4800" i="1" dirty="0"/>
              <a:t>. </a:t>
            </a:r>
            <a:r>
              <a:rPr lang="hu-HU" sz="4800" i="1" dirty="0">
                <a:hlinkClick r:id="rId3"/>
              </a:rPr>
              <a:t>http://www.uips.sk/sub/uips.sk/images/PKvs/z245_2008.pdf</a:t>
            </a:r>
            <a:r>
              <a:rPr lang="hu-HU" sz="4800" i="1" dirty="0"/>
              <a:t> </a:t>
            </a:r>
            <a:r>
              <a:rPr lang="hu-HU" sz="4800" dirty="0"/>
              <a:t>[letöltve: 2014. 04.12.]</a:t>
            </a:r>
            <a:endParaRPr lang="en-US" sz="4800" dirty="0"/>
          </a:p>
          <a:p>
            <a:pPr>
              <a:lnSpc>
                <a:spcPct val="120000"/>
              </a:lnSpc>
              <a:spcBef>
                <a:spcPts val="0"/>
              </a:spcBef>
              <a:defRPr/>
            </a:pPr>
            <a:r>
              <a:rPr lang="sk-SK" sz="4800" dirty="0">
                <a:hlinkClick r:id="rId4"/>
              </a:rPr>
              <a:t>http://antiskola.eu/hu/beszamolo-beszamolok-puskak/23251-az-ideologia-fogalma</a:t>
            </a:r>
            <a:r>
              <a:rPr lang="sk-SK" sz="4800" dirty="0"/>
              <a:t> [</a:t>
            </a:r>
            <a:r>
              <a:rPr lang="sk-SK" sz="4800" dirty="0" err="1"/>
              <a:t>Letöltés</a:t>
            </a:r>
            <a:r>
              <a:rPr lang="sk-SK" sz="4800" dirty="0"/>
              <a:t> </a:t>
            </a:r>
            <a:r>
              <a:rPr lang="sk-SK" sz="4800" dirty="0" err="1"/>
              <a:t>időpontja</a:t>
            </a:r>
            <a:r>
              <a:rPr lang="sk-SK" sz="4800" dirty="0"/>
              <a:t>: 2015. november 4.]</a:t>
            </a:r>
            <a:endParaRPr lang="en-US" sz="4800" dirty="0"/>
          </a:p>
          <a:p>
            <a:pPr>
              <a:lnSpc>
                <a:spcPct val="120000"/>
              </a:lnSpc>
              <a:spcBef>
                <a:spcPts val="0"/>
              </a:spcBef>
              <a:defRPr/>
            </a:pPr>
            <a:r>
              <a:rPr lang="sk-SK" sz="4800" dirty="0">
                <a:hlinkClick r:id="rId5"/>
              </a:rPr>
              <a:t>http://www.academia.edu/1815462/Az_ideol%C3%B3gia_fogalma</a:t>
            </a:r>
            <a:r>
              <a:rPr lang="sk-SK" sz="4800" dirty="0"/>
              <a:t>. [</a:t>
            </a:r>
            <a:r>
              <a:rPr lang="sk-SK" sz="4800" dirty="0" err="1"/>
              <a:t>Letöltés</a:t>
            </a:r>
            <a:r>
              <a:rPr lang="sk-SK" sz="4800" dirty="0"/>
              <a:t> </a:t>
            </a:r>
            <a:r>
              <a:rPr lang="sk-SK" sz="4800" dirty="0" err="1"/>
              <a:t>időpontja</a:t>
            </a:r>
            <a:r>
              <a:rPr lang="sk-SK" sz="4800" dirty="0"/>
              <a:t>: 2015. november 4</a:t>
            </a:r>
            <a:r>
              <a:rPr lang="sk-SK" sz="4800" dirty="0" smtClean="0"/>
              <a:t>.]</a:t>
            </a:r>
            <a:endParaRPr lang="en-US" sz="4800" dirty="0"/>
          </a:p>
        </p:txBody>
      </p:sp>
    </p:spTree>
    <p:extLst>
      <p:ext uri="{BB962C8B-B14F-4D97-AF65-F5344CB8AC3E}">
        <p14:creationId xmlns:p14="http://schemas.microsoft.com/office/powerpoint/2010/main" val="2958429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508000"/>
            <a:ext cx="10515600" cy="5668963"/>
          </a:xfrm>
        </p:spPr>
        <p:txBody>
          <a:bodyPr>
            <a:noAutofit/>
          </a:bodyPr>
          <a:lstStyle/>
          <a:p>
            <a:pPr marL="177800" indent="-177800">
              <a:spcBef>
                <a:spcPts val="0"/>
              </a:spcBef>
              <a:buNone/>
            </a:pPr>
            <a:r>
              <a:rPr lang="hu-HU" sz="1100" b="1" dirty="0"/>
              <a:t>Literatúra</a:t>
            </a:r>
            <a:endParaRPr lang="sk-SK" sz="1100" b="1" dirty="0"/>
          </a:p>
          <a:p>
            <a:pPr marL="177800" indent="-177800">
              <a:spcBef>
                <a:spcPts val="0"/>
              </a:spcBef>
              <a:buNone/>
            </a:pPr>
            <a:r>
              <a:rPr lang="sk-SK" sz="1100" dirty="0"/>
              <a:t> </a:t>
            </a:r>
          </a:p>
          <a:p>
            <a:pPr marL="177800" indent="-177800">
              <a:spcBef>
                <a:spcPts val="0"/>
              </a:spcBef>
              <a:buNone/>
            </a:pPr>
            <a:r>
              <a:rPr lang="sk-SK" sz="1100" dirty="0"/>
              <a:t>ABELLO-CONTESE, Christian – CHANDLER, Paul M. – LÓPEZ-JIMENEZ, </a:t>
            </a:r>
            <a:r>
              <a:rPr lang="sk-SK" sz="1100" dirty="0" err="1"/>
              <a:t>María</a:t>
            </a:r>
            <a:r>
              <a:rPr lang="sk-SK" sz="1100" dirty="0"/>
              <a:t> Dolores – CHACÓN-BELTRÁN, </a:t>
            </a:r>
            <a:r>
              <a:rPr lang="sk-SK" sz="1100" dirty="0" err="1"/>
              <a:t>Rubén</a:t>
            </a:r>
            <a:r>
              <a:rPr lang="sk-SK" sz="1100" dirty="0"/>
              <a:t> (</a:t>
            </a:r>
            <a:r>
              <a:rPr lang="sk-SK" sz="1100" dirty="0" err="1"/>
              <a:t>Eds</a:t>
            </a:r>
            <a:r>
              <a:rPr lang="sk-SK" sz="1100" dirty="0"/>
              <a:t>.) 2013: </a:t>
            </a:r>
            <a:r>
              <a:rPr lang="sk-SK" sz="1100" dirty="0" err="1"/>
              <a:t>Bilingual</a:t>
            </a:r>
            <a:r>
              <a:rPr lang="sk-SK" sz="1100" dirty="0"/>
              <a:t> and </a:t>
            </a:r>
            <a:r>
              <a:rPr lang="sk-SK" sz="1100" dirty="0" err="1"/>
              <a:t>Multilingual</a:t>
            </a:r>
            <a:r>
              <a:rPr lang="sk-SK" sz="1100" dirty="0"/>
              <a:t> </a:t>
            </a:r>
            <a:r>
              <a:rPr lang="sk-SK" sz="1100" dirty="0" err="1"/>
              <a:t>Education</a:t>
            </a:r>
            <a:r>
              <a:rPr lang="sk-SK" sz="1100" dirty="0"/>
              <a:t> in </a:t>
            </a:r>
            <a:r>
              <a:rPr lang="sk-SK" sz="1100" dirty="0" err="1"/>
              <a:t>the</a:t>
            </a:r>
            <a:r>
              <a:rPr lang="sk-SK" sz="1100" dirty="0"/>
              <a:t> 21st </a:t>
            </a:r>
            <a:r>
              <a:rPr lang="sk-SK" sz="1100" dirty="0" err="1"/>
              <a:t>Century</a:t>
            </a:r>
            <a:r>
              <a:rPr lang="sk-SK" sz="1100" dirty="0"/>
              <a:t>. </a:t>
            </a:r>
            <a:r>
              <a:rPr lang="sk-SK" sz="1100" dirty="0" err="1"/>
              <a:t>Bristol</a:t>
            </a:r>
            <a:r>
              <a:rPr lang="sk-SK" sz="1100" dirty="0"/>
              <a:t> – </a:t>
            </a:r>
            <a:r>
              <a:rPr lang="sk-SK" sz="1100" dirty="0" err="1"/>
              <a:t>Buffalo</a:t>
            </a:r>
            <a:r>
              <a:rPr lang="sk-SK" sz="1100" dirty="0"/>
              <a:t> – Toronto: </a:t>
            </a:r>
            <a:r>
              <a:rPr lang="sk-SK" sz="1100" dirty="0" err="1"/>
              <a:t>Multilingual</a:t>
            </a:r>
            <a:r>
              <a:rPr lang="sk-SK" sz="1100" dirty="0"/>
              <a:t> </a:t>
            </a:r>
            <a:r>
              <a:rPr lang="sk-SK" sz="1100" dirty="0" err="1"/>
              <a:t>Matters</a:t>
            </a:r>
            <a:r>
              <a:rPr lang="sk-SK" sz="1100" dirty="0"/>
              <a:t>.</a:t>
            </a:r>
          </a:p>
          <a:p>
            <a:pPr marL="177800" indent="-177800">
              <a:spcBef>
                <a:spcPts val="0"/>
              </a:spcBef>
              <a:buNone/>
            </a:pPr>
            <a:r>
              <a:rPr lang="sk-SK" sz="1100" dirty="0"/>
              <a:t>ALABÁNOVÁ, Mária 2015. A </a:t>
            </a:r>
            <a:r>
              <a:rPr lang="sk-SK" sz="1100" dirty="0" err="1"/>
              <a:t>szlovák</a:t>
            </a:r>
            <a:r>
              <a:rPr lang="sk-SK" sz="1100" dirty="0"/>
              <a:t> </a:t>
            </a:r>
            <a:r>
              <a:rPr lang="sk-SK" sz="1100" dirty="0" err="1"/>
              <a:t>nyelv</a:t>
            </a:r>
            <a:r>
              <a:rPr lang="sk-SK" sz="1100" dirty="0"/>
              <a:t> </a:t>
            </a:r>
            <a:r>
              <a:rPr lang="sk-SK" sz="1100" dirty="0" err="1"/>
              <a:t>és</a:t>
            </a:r>
            <a:r>
              <a:rPr lang="sk-SK" sz="1100" dirty="0"/>
              <a:t> a </a:t>
            </a:r>
            <a:r>
              <a:rPr lang="sk-SK" sz="1100" dirty="0" err="1"/>
              <a:t>szlovák</a:t>
            </a:r>
            <a:r>
              <a:rPr lang="sk-SK" sz="1100" dirty="0"/>
              <a:t> </a:t>
            </a:r>
            <a:r>
              <a:rPr lang="sk-SK" sz="1100" dirty="0" err="1"/>
              <a:t>irodalom</a:t>
            </a:r>
            <a:r>
              <a:rPr lang="sk-SK" sz="1100" dirty="0"/>
              <a:t> a </a:t>
            </a:r>
            <a:r>
              <a:rPr lang="sk-SK" sz="1100" dirty="0" err="1"/>
              <a:t>magyar</a:t>
            </a:r>
            <a:r>
              <a:rPr lang="sk-SK" sz="1100" dirty="0"/>
              <a:t> </a:t>
            </a:r>
            <a:r>
              <a:rPr lang="sk-SK" sz="1100" dirty="0" err="1"/>
              <a:t>tanítási</a:t>
            </a:r>
            <a:r>
              <a:rPr lang="sk-SK" sz="1100" dirty="0"/>
              <a:t> </a:t>
            </a:r>
            <a:r>
              <a:rPr lang="sk-SK" sz="1100" dirty="0" err="1"/>
              <a:t>nyelvű</a:t>
            </a:r>
            <a:r>
              <a:rPr lang="sk-SK" sz="1100" dirty="0"/>
              <a:t> </a:t>
            </a:r>
            <a:r>
              <a:rPr lang="sk-SK" sz="1100" dirty="0" err="1"/>
              <a:t>iskolákban</a:t>
            </a:r>
            <a:r>
              <a:rPr lang="sk-SK" sz="1100" dirty="0"/>
              <a:t> 1991-től </a:t>
            </a:r>
            <a:r>
              <a:rPr lang="sk-SK" sz="1100" dirty="0" err="1"/>
              <a:t>napjainkig</a:t>
            </a:r>
            <a:r>
              <a:rPr lang="sk-SK" sz="1100" dirty="0"/>
              <a:t>. IN: </a:t>
            </a:r>
            <a:r>
              <a:rPr lang="sk-SK" sz="1100" dirty="0" err="1"/>
              <a:t>Nyelvtanulás</a:t>
            </a:r>
            <a:r>
              <a:rPr lang="sk-SK" sz="1100" dirty="0"/>
              <a:t> – </a:t>
            </a:r>
            <a:r>
              <a:rPr lang="sk-SK" sz="1100" dirty="0" err="1"/>
              <a:t>nyelvtanítás</a:t>
            </a:r>
            <a:r>
              <a:rPr lang="sk-SK" sz="1100" dirty="0"/>
              <a:t>. </a:t>
            </a:r>
            <a:r>
              <a:rPr lang="sk-SK" sz="1100" dirty="0" err="1"/>
              <a:t>Fókuszban</a:t>
            </a:r>
            <a:r>
              <a:rPr lang="sk-SK" sz="1100" dirty="0"/>
              <a:t> </a:t>
            </a:r>
            <a:r>
              <a:rPr lang="sk-SK" sz="1100" dirty="0" err="1"/>
              <a:t>az</a:t>
            </a:r>
            <a:r>
              <a:rPr lang="sk-SK" sz="1100" dirty="0"/>
              <a:t> </a:t>
            </a:r>
            <a:r>
              <a:rPr lang="sk-SK" sz="1100" dirty="0" err="1"/>
              <a:t>államnyelv</a:t>
            </a:r>
            <a:r>
              <a:rPr lang="sk-SK" sz="1100" dirty="0"/>
              <a:t> </a:t>
            </a:r>
            <a:r>
              <a:rPr lang="sk-SK" sz="1100" dirty="0" err="1"/>
              <a:t>oktatása</a:t>
            </a:r>
            <a:r>
              <a:rPr lang="sk-SK" sz="1100" dirty="0"/>
              <a:t> </a:t>
            </a:r>
            <a:r>
              <a:rPr lang="sk-SK" sz="1100" dirty="0" err="1"/>
              <a:t>kisebbségek</a:t>
            </a:r>
            <a:r>
              <a:rPr lang="sk-SK" sz="1100" dirty="0"/>
              <a:t> </a:t>
            </a:r>
            <a:r>
              <a:rPr lang="sk-SK" sz="1100" dirty="0" err="1"/>
              <a:t>számára</a:t>
            </a:r>
            <a:r>
              <a:rPr lang="sk-SK" sz="1100" dirty="0"/>
              <a:t>. Nitra: FF UKF. 59 – 68.</a:t>
            </a:r>
          </a:p>
          <a:p>
            <a:pPr marL="177800" indent="-177800">
              <a:spcBef>
                <a:spcPts val="0"/>
              </a:spcBef>
              <a:buNone/>
            </a:pPr>
            <a:r>
              <a:rPr lang="sk-SK" sz="1100" dirty="0"/>
              <a:t>BRUTT-GRIFFLER, Janina – VARGHESE, Manka M. (</a:t>
            </a:r>
            <a:r>
              <a:rPr lang="sk-SK" sz="1100" dirty="0" err="1"/>
              <a:t>Ed</a:t>
            </a:r>
            <a:r>
              <a:rPr lang="sk-SK" sz="1100" dirty="0"/>
              <a:t>.) 2004: </a:t>
            </a:r>
            <a:r>
              <a:rPr lang="sk-SK" sz="1100" dirty="0" err="1"/>
              <a:t>Bilingualism</a:t>
            </a:r>
            <a:r>
              <a:rPr lang="sk-SK" sz="1100" dirty="0"/>
              <a:t> and </a:t>
            </a:r>
            <a:r>
              <a:rPr lang="sk-SK" sz="1100" dirty="0" err="1"/>
              <a:t>Language</a:t>
            </a:r>
            <a:r>
              <a:rPr lang="sk-SK" sz="1100" dirty="0"/>
              <a:t> </a:t>
            </a:r>
            <a:r>
              <a:rPr lang="sk-SK" sz="1100" dirty="0" err="1"/>
              <a:t>Pedagogy</a:t>
            </a:r>
            <a:r>
              <a:rPr lang="sk-SK" sz="1100" dirty="0"/>
              <a:t>. </a:t>
            </a:r>
            <a:r>
              <a:rPr lang="sk-SK" sz="1100" dirty="0" err="1"/>
              <a:t>Clevedon</a:t>
            </a:r>
            <a:r>
              <a:rPr lang="sk-SK" sz="1100" dirty="0"/>
              <a:t> – </a:t>
            </a:r>
            <a:r>
              <a:rPr lang="sk-SK" sz="1100" dirty="0" err="1"/>
              <a:t>Buffalo</a:t>
            </a:r>
            <a:r>
              <a:rPr lang="sk-SK" sz="1100" dirty="0"/>
              <a:t> – Toronto: </a:t>
            </a:r>
            <a:r>
              <a:rPr lang="sk-SK" sz="1100" dirty="0" err="1"/>
              <a:t>Multilingual</a:t>
            </a:r>
            <a:r>
              <a:rPr lang="sk-SK" sz="1100" dirty="0"/>
              <a:t> </a:t>
            </a:r>
            <a:r>
              <a:rPr lang="sk-SK" sz="1100" dirty="0" err="1"/>
              <a:t>Matters</a:t>
            </a:r>
            <a:r>
              <a:rPr lang="sk-SK" sz="1100" dirty="0"/>
              <a:t>.</a:t>
            </a:r>
          </a:p>
          <a:p>
            <a:pPr marL="177800" indent="-177800">
              <a:spcBef>
                <a:spcPts val="0"/>
              </a:spcBef>
              <a:buNone/>
            </a:pPr>
            <a:r>
              <a:rPr lang="sk-SK" sz="1100" dirty="0"/>
              <a:t>CSERNICSKÓ István – VÁRADI Tamás (</a:t>
            </a:r>
            <a:r>
              <a:rPr lang="sk-SK" sz="1100" dirty="0" err="1"/>
              <a:t>red</a:t>
            </a:r>
            <a:r>
              <a:rPr lang="sk-SK" sz="1100" dirty="0"/>
              <a:t>.) 1996. </a:t>
            </a:r>
            <a:r>
              <a:rPr lang="sk-SK" sz="1100" dirty="0" err="1"/>
              <a:t>Kisebbségi</a:t>
            </a:r>
            <a:r>
              <a:rPr lang="sk-SK" sz="1100" dirty="0"/>
              <a:t> </a:t>
            </a:r>
            <a:r>
              <a:rPr lang="sk-SK" sz="1100" dirty="0" err="1"/>
              <a:t>magyar</a:t>
            </a:r>
            <a:r>
              <a:rPr lang="sk-SK" sz="1100" dirty="0"/>
              <a:t> </a:t>
            </a:r>
            <a:r>
              <a:rPr lang="sk-SK" sz="1100" dirty="0" err="1"/>
              <a:t>iskolai</a:t>
            </a:r>
            <a:r>
              <a:rPr lang="sk-SK" sz="1100" dirty="0"/>
              <a:t> </a:t>
            </a:r>
            <a:r>
              <a:rPr lang="sk-SK" sz="1100" dirty="0" err="1"/>
              <a:t>nyelvhasználat</a:t>
            </a:r>
            <a:r>
              <a:rPr lang="sk-SK" sz="1100" dirty="0"/>
              <a:t>. </a:t>
            </a:r>
            <a:r>
              <a:rPr lang="sk-SK" sz="1100" dirty="0" err="1"/>
              <a:t>Tinta</a:t>
            </a:r>
            <a:r>
              <a:rPr lang="sk-SK" sz="1100" dirty="0"/>
              <a:t> </a:t>
            </a:r>
            <a:r>
              <a:rPr lang="sk-SK" sz="1100" dirty="0" err="1"/>
              <a:t>Könyvkiadó</a:t>
            </a:r>
            <a:r>
              <a:rPr lang="sk-SK" sz="1100" dirty="0"/>
              <a:t>, </a:t>
            </a:r>
            <a:r>
              <a:rPr lang="sk-SK" sz="1100" dirty="0" err="1"/>
              <a:t>Budapest</a:t>
            </a:r>
            <a:r>
              <a:rPr lang="sk-SK" sz="1100" dirty="0"/>
              <a:t>.</a:t>
            </a:r>
          </a:p>
          <a:p>
            <a:pPr marL="177800" indent="-177800">
              <a:spcBef>
                <a:spcPts val="0"/>
              </a:spcBef>
              <a:buNone/>
            </a:pPr>
            <a:r>
              <a:rPr lang="sk-SK" sz="1100" dirty="0"/>
              <a:t>GARCÍA, </a:t>
            </a:r>
            <a:r>
              <a:rPr lang="sk-SK" sz="1100" dirty="0" err="1"/>
              <a:t>Ofelia</a:t>
            </a:r>
            <a:r>
              <a:rPr lang="sk-SK" sz="1100" dirty="0"/>
              <a:t> – BAKER, </a:t>
            </a:r>
            <a:r>
              <a:rPr lang="sk-SK" sz="1100" dirty="0" err="1"/>
              <a:t>Colin</a:t>
            </a:r>
            <a:r>
              <a:rPr lang="sk-SK" sz="1100" dirty="0"/>
              <a:t> (</a:t>
            </a:r>
            <a:r>
              <a:rPr lang="sk-SK" sz="1100" dirty="0" err="1"/>
              <a:t>Eds</a:t>
            </a:r>
            <a:r>
              <a:rPr lang="sk-SK" sz="1100" dirty="0"/>
              <a:t>.) 2006: </a:t>
            </a:r>
            <a:r>
              <a:rPr lang="sk-SK" sz="1100" dirty="0" err="1"/>
              <a:t>Bilingual</a:t>
            </a:r>
            <a:r>
              <a:rPr lang="sk-SK" sz="1100" dirty="0"/>
              <a:t> </a:t>
            </a:r>
            <a:r>
              <a:rPr lang="sk-SK" sz="1100" dirty="0" err="1"/>
              <a:t>Education</a:t>
            </a:r>
            <a:r>
              <a:rPr lang="sk-SK" sz="1100" dirty="0"/>
              <a:t>. </a:t>
            </a:r>
            <a:r>
              <a:rPr lang="sk-SK" sz="1100" dirty="0" err="1"/>
              <a:t>An</a:t>
            </a:r>
            <a:r>
              <a:rPr lang="sk-SK" sz="1100" dirty="0"/>
              <a:t> </a:t>
            </a:r>
            <a:r>
              <a:rPr lang="sk-SK" sz="1100" dirty="0" err="1"/>
              <a:t>Introductory</a:t>
            </a:r>
            <a:r>
              <a:rPr lang="sk-SK" sz="1100" dirty="0"/>
              <a:t> </a:t>
            </a:r>
            <a:r>
              <a:rPr lang="sk-SK" sz="1100" dirty="0" err="1"/>
              <a:t>Reader</a:t>
            </a:r>
            <a:r>
              <a:rPr lang="sk-SK" sz="1100" dirty="0"/>
              <a:t>. </a:t>
            </a:r>
            <a:r>
              <a:rPr lang="sk-SK" sz="1100" dirty="0" err="1"/>
              <a:t>Clevedon</a:t>
            </a:r>
            <a:r>
              <a:rPr lang="sk-SK" sz="1100" dirty="0"/>
              <a:t> – </a:t>
            </a:r>
            <a:r>
              <a:rPr lang="sk-SK" sz="1100" dirty="0" err="1"/>
              <a:t>Buffalo</a:t>
            </a:r>
            <a:r>
              <a:rPr lang="sk-SK" sz="1100" dirty="0"/>
              <a:t> – Toronto: </a:t>
            </a:r>
            <a:r>
              <a:rPr lang="sk-SK" sz="1100" dirty="0" err="1"/>
              <a:t>Multilingual</a:t>
            </a:r>
            <a:r>
              <a:rPr lang="sk-SK" sz="1100" dirty="0"/>
              <a:t> </a:t>
            </a:r>
            <a:r>
              <a:rPr lang="sk-SK" sz="1100" dirty="0" err="1"/>
              <a:t>Matters</a:t>
            </a:r>
            <a:r>
              <a:rPr lang="sk-SK" sz="1100" dirty="0"/>
              <a:t>.</a:t>
            </a:r>
          </a:p>
          <a:p>
            <a:pPr marL="177800" indent="-177800">
              <a:spcBef>
                <a:spcPts val="0"/>
              </a:spcBef>
              <a:buNone/>
            </a:pPr>
            <a:r>
              <a:rPr lang="sk-SK" sz="1100" dirty="0"/>
              <a:t>GLOVŇA, Juraj 2015. </a:t>
            </a:r>
            <a:r>
              <a:rPr lang="sk-SK" sz="1100" dirty="0" err="1"/>
              <a:t>Grammatikai</a:t>
            </a:r>
            <a:r>
              <a:rPr lang="sk-SK" sz="1100" dirty="0"/>
              <a:t> </a:t>
            </a:r>
            <a:r>
              <a:rPr lang="sk-SK" sz="1100" dirty="0" err="1"/>
              <a:t>szemlélet</a:t>
            </a:r>
            <a:r>
              <a:rPr lang="sk-SK" sz="1100" dirty="0"/>
              <a:t> a </a:t>
            </a:r>
            <a:r>
              <a:rPr lang="sk-SK" sz="1100" dirty="0" err="1"/>
              <a:t>szlovák</a:t>
            </a:r>
            <a:r>
              <a:rPr lang="sk-SK" sz="1100" dirty="0"/>
              <a:t> </a:t>
            </a:r>
            <a:r>
              <a:rPr lang="sk-SK" sz="1100" dirty="0" err="1"/>
              <a:t>mint</a:t>
            </a:r>
            <a:r>
              <a:rPr lang="sk-SK" sz="1100" dirty="0"/>
              <a:t> </a:t>
            </a:r>
            <a:r>
              <a:rPr lang="sk-SK" sz="1100" dirty="0" err="1"/>
              <a:t>idegen</a:t>
            </a:r>
            <a:r>
              <a:rPr lang="sk-SK" sz="1100" dirty="0"/>
              <a:t> </a:t>
            </a:r>
            <a:r>
              <a:rPr lang="sk-SK" sz="1100" dirty="0" err="1"/>
              <a:t>nyelv</a:t>
            </a:r>
            <a:r>
              <a:rPr lang="sk-SK" sz="1100" dirty="0"/>
              <a:t> </a:t>
            </a:r>
            <a:r>
              <a:rPr lang="sk-SK" sz="1100" dirty="0" err="1"/>
              <a:t>oktatásában</a:t>
            </a:r>
            <a:r>
              <a:rPr lang="sk-SK" sz="1100" dirty="0"/>
              <a:t>. IN: </a:t>
            </a:r>
            <a:r>
              <a:rPr lang="sk-SK" sz="1100" dirty="0" err="1"/>
              <a:t>Nyelvtanulás</a:t>
            </a:r>
            <a:r>
              <a:rPr lang="sk-SK" sz="1100" dirty="0"/>
              <a:t> – </a:t>
            </a:r>
            <a:r>
              <a:rPr lang="sk-SK" sz="1100" dirty="0" err="1"/>
              <a:t>nyelvtanítás</a:t>
            </a:r>
            <a:r>
              <a:rPr lang="sk-SK" sz="1100" dirty="0"/>
              <a:t>. </a:t>
            </a:r>
            <a:r>
              <a:rPr lang="sk-SK" sz="1100" dirty="0" err="1"/>
              <a:t>Fókuszban</a:t>
            </a:r>
            <a:r>
              <a:rPr lang="sk-SK" sz="1100" dirty="0"/>
              <a:t> </a:t>
            </a:r>
            <a:r>
              <a:rPr lang="sk-SK" sz="1100" dirty="0" err="1"/>
              <a:t>az</a:t>
            </a:r>
            <a:r>
              <a:rPr lang="sk-SK" sz="1100" dirty="0"/>
              <a:t> </a:t>
            </a:r>
            <a:r>
              <a:rPr lang="sk-SK" sz="1100" dirty="0" err="1"/>
              <a:t>államnyelv</a:t>
            </a:r>
            <a:r>
              <a:rPr lang="sk-SK" sz="1100" dirty="0"/>
              <a:t> </a:t>
            </a:r>
            <a:r>
              <a:rPr lang="sk-SK" sz="1100" dirty="0" err="1"/>
              <a:t>oktatása</a:t>
            </a:r>
            <a:r>
              <a:rPr lang="sk-SK" sz="1100" dirty="0"/>
              <a:t> </a:t>
            </a:r>
            <a:r>
              <a:rPr lang="sk-SK" sz="1100" dirty="0" err="1"/>
              <a:t>kisebbségek</a:t>
            </a:r>
            <a:r>
              <a:rPr lang="sk-SK" sz="1100" dirty="0"/>
              <a:t> </a:t>
            </a:r>
            <a:r>
              <a:rPr lang="sk-SK" sz="1100" dirty="0" err="1"/>
              <a:t>számára</a:t>
            </a:r>
            <a:r>
              <a:rPr lang="sk-SK" sz="1100" dirty="0"/>
              <a:t>. Nitra: FF UKF. 83 – 90.</a:t>
            </a:r>
          </a:p>
          <a:p>
            <a:pPr marL="177800" indent="-177800">
              <a:spcBef>
                <a:spcPts val="0"/>
              </a:spcBef>
              <a:buNone/>
            </a:pPr>
            <a:r>
              <a:rPr lang="sk-SK" sz="1100" dirty="0"/>
              <a:t>HORNOKNÉ </a:t>
            </a:r>
            <a:r>
              <a:rPr lang="sk-SK" sz="1100" dirty="0" err="1"/>
              <a:t>Uhrin</a:t>
            </a:r>
            <a:r>
              <a:rPr lang="sk-SK" sz="1100" dirty="0"/>
              <a:t> Erzsébet – TÓTH </a:t>
            </a:r>
            <a:r>
              <a:rPr lang="sk-SK" sz="1100" dirty="0" err="1"/>
              <a:t>Sándor</a:t>
            </a:r>
            <a:r>
              <a:rPr lang="sk-SK" sz="1100" dirty="0"/>
              <a:t> </a:t>
            </a:r>
            <a:r>
              <a:rPr lang="sk-SK" sz="1100" dirty="0" err="1"/>
              <a:t>János</a:t>
            </a:r>
            <a:r>
              <a:rPr lang="sk-SK" sz="1100" dirty="0"/>
              <a:t> 2009: A </a:t>
            </a:r>
            <a:r>
              <a:rPr lang="sk-SK" sz="1100" dirty="0" err="1"/>
              <a:t>nyelvtanulás</a:t>
            </a:r>
            <a:r>
              <a:rPr lang="sk-SK" sz="1100" dirty="0"/>
              <a:t> </a:t>
            </a:r>
            <a:r>
              <a:rPr lang="sk-SK" sz="1100" dirty="0" err="1"/>
              <a:t>motivációja</a:t>
            </a:r>
            <a:r>
              <a:rPr lang="sk-SK" sz="1100" dirty="0"/>
              <a:t> a </a:t>
            </a:r>
            <a:r>
              <a:rPr lang="sk-SK" sz="1100" dirty="0" err="1"/>
              <a:t>szlovák</a:t>
            </a:r>
            <a:r>
              <a:rPr lang="sk-SK" sz="1100" dirty="0"/>
              <a:t> </a:t>
            </a:r>
            <a:r>
              <a:rPr lang="sk-SK" sz="1100" dirty="0" err="1"/>
              <a:t>nyelvi</a:t>
            </a:r>
            <a:r>
              <a:rPr lang="sk-SK" sz="1100" dirty="0"/>
              <a:t> </a:t>
            </a:r>
            <a:r>
              <a:rPr lang="sk-SK" sz="1100" dirty="0" err="1"/>
              <a:t>kurzusokon</a:t>
            </a:r>
            <a:r>
              <a:rPr lang="sk-SK" sz="1100" dirty="0"/>
              <a:t>. IN: </a:t>
            </a:r>
            <a:r>
              <a:rPr lang="sk-SK" sz="1100" dirty="0" err="1"/>
              <a:t>Nyelvideológiák</a:t>
            </a:r>
            <a:r>
              <a:rPr lang="sk-SK" sz="1100" dirty="0"/>
              <a:t>, </a:t>
            </a:r>
            <a:r>
              <a:rPr lang="sk-SK" sz="1100" dirty="0" err="1"/>
              <a:t>attitűdök</a:t>
            </a:r>
            <a:r>
              <a:rPr lang="sk-SK" sz="1100" dirty="0"/>
              <a:t> </a:t>
            </a:r>
            <a:r>
              <a:rPr lang="sk-SK" sz="1100" dirty="0" err="1"/>
              <a:t>és</a:t>
            </a:r>
            <a:r>
              <a:rPr lang="sk-SK" sz="1100" dirty="0"/>
              <a:t> </a:t>
            </a:r>
            <a:r>
              <a:rPr lang="sk-SK" sz="1100" dirty="0" err="1"/>
              <a:t>sztereotípiák</a:t>
            </a:r>
            <a:r>
              <a:rPr lang="sk-SK" sz="1100" dirty="0"/>
              <a:t>.  15. </a:t>
            </a:r>
            <a:r>
              <a:rPr lang="sk-SK" sz="1100" dirty="0" err="1"/>
              <a:t>Élőnyelvi</a:t>
            </a:r>
            <a:r>
              <a:rPr lang="sk-SK" sz="1100" dirty="0"/>
              <a:t> Konferencia. </a:t>
            </a:r>
            <a:r>
              <a:rPr lang="sk-SK" sz="1100" dirty="0" err="1"/>
              <a:t>Budapest</a:t>
            </a:r>
            <a:r>
              <a:rPr lang="sk-SK" sz="1100" dirty="0"/>
              <a:t> – </a:t>
            </a:r>
            <a:r>
              <a:rPr lang="sk-SK" sz="1100" dirty="0" err="1"/>
              <a:t>Dunaszerdahely</a:t>
            </a:r>
            <a:r>
              <a:rPr lang="sk-SK" sz="1100" dirty="0"/>
              <a:t> – </a:t>
            </a:r>
            <a:r>
              <a:rPr lang="sk-SK" sz="1100" dirty="0" err="1"/>
              <a:t>Nyitra</a:t>
            </a:r>
            <a:r>
              <a:rPr lang="sk-SK" sz="1100" dirty="0"/>
              <a:t>: MTA </a:t>
            </a:r>
            <a:r>
              <a:rPr lang="sk-SK" sz="1100" dirty="0" err="1"/>
              <a:t>Nyelvtudományi</a:t>
            </a:r>
            <a:r>
              <a:rPr lang="sk-SK" sz="1100" dirty="0"/>
              <a:t> </a:t>
            </a:r>
            <a:r>
              <a:rPr lang="sk-SK" sz="1100" dirty="0" err="1"/>
              <a:t>Intézet</a:t>
            </a:r>
            <a:r>
              <a:rPr lang="sk-SK" sz="1100" dirty="0"/>
              <a:t> – </a:t>
            </a:r>
            <a:r>
              <a:rPr lang="sk-SK" sz="1100" dirty="0" err="1"/>
              <a:t>Gramma</a:t>
            </a:r>
            <a:r>
              <a:rPr lang="sk-SK" sz="1100" dirty="0"/>
              <a:t> </a:t>
            </a:r>
            <a:r>
              <a:rPr lang="sk-SK" sz="1100" dirty="0" err="1"/>
              <a:t>Nyelvi</a:t>
            </a:r>
            <a:r>
              <a:rPr lang="sk-SK" sz="1100" dirty="0"/>
              <a:t> </a:t>
            </a:r>
            <a:r>
              <a:rPr lang="sk-SK" sz="1100" dirty="0" err="1"/>
              <a:t>Iroda</a:t>
            </a:r>
            <a:r>
              <a:rPr lang="sk-SK" sz="1100" dirty="0"/>
              <a:t> – </a:t>
            </a:r>
            <a:r>
              <a:rPr lang="sk-SK" sz="1100" dirty="0" err="1"/>
              <a:t>Konstantin</a:t>
            </a:r>
            <a:r>
              <a:rPr lang="sk-SK" sz="1100" dirty="0"/>
              <a:t> </a:t>
            </a:r>
            <a:r>
              <a:rPr lang="sk-SK" sz="1100" dirty="0" err="1"/>
              <a:t>Filozófus</a:t>
            </a:r>
            <a:r>
              <a:rPr lang="sk-SK" sz="1100" dirty="0"/>
              <a:t> </a:t>
            </a:r>
            <a:r>
              <a:rPr lang="sk-SK" sz="1100" dirty="0" err="1"/>
              <a:t>Egyetem</a:t>
            </a:r>
            <a:r>
              <a:rPr lang="sk-SK" sz="1100" dirty="0"/>
              <a:t> </a:t>
            </a:r>
            <a:r>
              <a:rPr lang="sk-SK" sz="1100" dirty="0" err="1"/>
              <a:t>Közép-európai</a:t>
            </a:r>
            <a:r>
              <a:rPr lang="sk-SK" sz="1100" dirty="0"/>
              <a:t> </a:t>
            </a:r>
            <a:r>
              <a:rPr lang="sk-SK" sz="1100" dirty="0" err="1"/>
              <a:t>Tanulmányok</a:t>
            </a:r>
            <a:r>
              <a:rPr lang="sk-SK" sz="1100" dirty="0"/>
              <a:t> Kar, 2009. 175 – 180.</a:t>
            </a:r>
          </a:p>
          <a:p>
            <a:pPr marL="177800" indent="-177800">
              <a:spcBef>
                <a:spcPts val="0"/>
              </a:spcBef>
              <a:buNone/>
            </a:pPr>
            <a:r>
              <a:rPr lang="sk-SK" sz="1100" dirty="0"/>
              <a:t>JÁNK István 2019: Jazyková diskriminácia v hodnoteniach súčasných a budúcich učiteľov maďarského jazyka v štyroch krajinách. IN: ERUDITIO – EDUCATIO 2019 / 4. </a:t>
            </a:r>
          </a:p>
          <a:p>
            <a:pPr marL="177800" indent="-177800">
              <a:spcBef>
                <a:spcPts val="0"/>
              </a:spcBef>
              <a:buNone/>
            </a:pPr>
            <a:r>
              <a:rPr lang="sk-SK" sz="1100" dirty="0"/>
              <a:t>LANSTYÁK István–SZABÓMIHÁLY </a:t>
            </a:r>
            <a:r>
              <a:rPr lang="sk-SK" sz="1100" dirty="0" err="1"/>
              <a:t>Gizella</a:t>
            </a:r>
            <a:r>
              <a:rPr lang="sk-SK" sz="1100" dirty="0"/>
              <a:t> 2011. </a:t>
            </a:r>
            <a:r>
              <a:rPr lang="sk-SK" sz="1100" dirty="0" err="1"/>
              <a:t>Anyanyelvi</a:t>
            </a:r>
            <a:r>
              <a:rPr lang="sk-SK" sz="1100" dirty="0"/>
              <a:t> </a:t>
            </a:r>
            <a:r>
              <a:rPr lang="sk-SK" sz="1100" dirty="0" err="1"/>
              <a:t>nevelés</a:t>
            </a:r>
            <a:r>
              <a:rPr lang="sk-SK" sz="1100" dirty="0"/>
              <a:t> </a:t>
            </a:r>
            <a:r>
              <a:rPr lang="sk-SK" sz="1100" dirty="0" err="1"/>
              <a:t>kétnyelvű</a:t>
            </a:r>
            <a:r>
              <a:rPr lang="sk-SK" sz="1100" dirty="0"/>
              <a:t> </a:t>
            </a:r>
            <a:r>
              <a:rPr lang="sk-SK" sz="1100" dirty="0" err="1"/>
              <a:t>környezetben</a:t>
            </a:r>
            <a:r>
              <a:rPr lang="sk-SK" sz="1100" dirty="0"/>
              <a:t>. IN: </a:t>
            </a:r>
            <a:r>
              <a:rPr lang="sk-SK" sz="1100" dirty="0" err="1"/>
              <a:t>Magyarok</a:t>
            </a:r>
            <a:r>
              <a:rPr lang="sk-SK" sz="1100" dirty="0"/>
              <a:t> </a:t>
            </a:r>
            <a:r>
              <a:rPr lang="sk-SK" sz="1100" dirty="0" err="1"/>
              <a:t>Szlovákiában</a:t>
            </a:r>
            <a:r>
              <a:rPr lang="sk-SK" sz="1100" dirty="0"/>
              <a:t>, VII. </a:t>
            </a:r>
            <a:r>
              <a:rPr lang="sk-SK" sz="1100" dirty="0" err="1"/>
              <a:t>Nyelv</a:t>
            </a:r>
            <a:r>
              <a:rPr lang="sk-SK" sz="1100" dirty="0"/>
              <a:t>. </a:t>
            </a:r>
            <a:r>
              <a:rPr lang="sk-SK" sz="1100" dirty="0" err="1"/>
              <a:t>Somorja</a:t>
            </a:r>
            <a:r>
              <a:rPr lang="sk-SK" sz="1100" dirty="0"/>
              <a:t>: Fórum </a:t>
            </a:r>
            <a:r>
              <a:rPr lang="sk-SK" sz="1100" dirty="0" err="1"/>
              <a:t>Kisebbségkutató</a:t>
            </a:r>
            <a:r>
              <a:rPr lang="sk-SK" sz="1100" dirty="0"/>
              <a:t> </a:t>
            </a:r>
            <a:r>
              <a:rPr lang="sk-SK" sz="1100" dirty="0" err="1"/>
              <a:t>Intézet</a:t>
            </a:r>
            <a:r>
              <a:rPr lang="sk-SK" sz="1100" dirty="0"/>
              <a:t>. 511 – 514.</a:t>
            </a:r>
          </a:p>
          <a:p>
            <a:pPr marL="177800" indent="-177800">
              <a:spcBef>
                <a:spcPts val="0"/>
              </a:spcBef>
              <a:buNone/>
            </a:pPr>
            <a:r>
              <a:rPr lang="sk-SK" sz="1100" dirty="0"/>
              <a:t>LŐRINCZ </a:t>
            </a:r>
            <a:r>
              <a:rPr lang="sk-SK" sz="1100" dirty="0" err="1"/>
              <a:t>Julianna</a:t>
            </a:r>
            <a:r>
              <a:rPr lang="sk-SK" sz="1100" dirty="0"/>
              <a:t> 2018: A </a:t>
            </a:r>
            <a:r>
              <a:rPr lang="sk-SK" sz="1100" dirty="0" err="1"/>
              <a:t>nyelvi</a:t>
            </a:r>
            <a:r>
              <a:rPr lang="sk-SK" sz="1100" dirty="0"/>
              <a:t> </a:t>
            </a:r>
            <a:r>
              <a:rPr lang="sk-SK" sz="1100" dirty="0" err="1"/>
              <a:t>variativitás</a:t>
            </a:r>
            <a:r>
              <a:rPr lang="sk-SK" sz="1100" dirty="0"/>
              <a:t> </a:t>
            </a:r>
            <a:r>
              <a:rPr lang="sk-SK" sz="1100" dirty="0" err="1"/>
              <a:t>kérdései</a:t>
            </a:r>
            <a:r>
              <a:rPr lang="sk-SK" sz="1100" dirty="0"/>
              <a:t> </a:t>
            </a:r>
            <a:r>
              <a:rPr lang="sk-SK" sz="1100" dirty="0" err="1"/>
              <a:t>az</a:t>
            </a:r>
            <a:r>
              <a:rPr lang="sk-SK" sz="1100" dirty="0"/>
              <a:t> </a:t>
            </a:r>
            <a:r>
              <a:rPr lang="sk-SK" sz="1100" dirty="0" err="1"/>
              <a:t>anyanyelvkönyvekben</a:t>
            </a:r>
            <a:r>
              <a:rPr lang="sk-SK" sz="1100" dirty="0"/>
              <a:t>. IN: </a:t>
            </a:r>
            <a:r>
              <a:rPr lang="sk-SK" sz="1100" dirty="0" err="1"/>
              <a:t>Nyelv</a:t>
            </a:r>
            <a:r>
              <a:rPr lang="sk-SK" sz="1100" dirty="0"/>
              <a:t> – </a:t>
            </a:r>
            <a:r>
              <a:rPr lang="sk-SK" sz="1100" dirty="0" err="1"/>
              <a:t>nyelvközösség</a:t>
            </a:r>
            <a:r>
              <a:rPr lang="sk-SK" sz="1100" dirty="0"/>
              <a:t> – </a:t>
            </a:r>
            <a:r>
              <a:rPr lang="sk-SK" sz="1100" dirty="0" err="1"/>
              <a:t>közösségi</a:t>
            </a:r>
            <a:r>
              <a:rPr lang="sk-SK" sz="1100" dirty="0"/>
              <a:t> perspektíva. </a:t>
            </a:r>
            <a:r>
              <a:rPr lang="sk-SK" sz="1100" dirty="0" err="1"/>
              <a:t>Nagyvárad</a:t>
            </a:r>
            <a:r>
              <a:rPr lang="sk-SK" sz="1100" dirty="0"/>
              <a:t>: </a:t>
            </a:r>
            <a:r>
              <a:rPr lang="sk-SK" sz="1100" dirty="0" err="1"/>
              <a:t>Partium</a:t>
            </a:r>
            <a:r>
              <a:rPr lang="sk-SK" sz="1100" dirty="0"/>
              <a:t> </a:t>
            </a:r>
            <a:r>
              <a:rPr lang="sk-SK" sz="1100" dirty="0" err="1"/>
              <a:t>Kiadó</a:t>
            </a:r>
            <a:r>
              <a:rPr lang="sk-SK" sz="1100" dirty="0"/>
              <a:t>.</a:t>
            </a:r>
          </a:p>
          <a:p>
            <a:pPr marL="177800" indent="-177800">
              <a:spcBef>
                <a:spcPts val="0"/>
              </a:spcBef>
              <a:buNone/>
            </a:pPr>
            <a:r>
              <a:rPr lang="sk-SK" sz="1100" dirty="0"/>
              <a:t>LŐRINCZ Gábor 2019. A </a:t>
            </a:r>
            <a:r>
              <a:rPr lang="sk-SK" sz="1100" dirty="0" err="1"/>
              <a:t>nyelvi</a:t>
            </a:r>
            <a:r>
              <a:rPr lang="sk-SK" sz="1100" dirty="0"/>
              <a:t> </a:t>
            </a:r>
            <a:r>
              <a:rPr lang="sk-SK" sz="1100" dirty="0" err="1"/>
              <a:t>tévhitek</a:t>
            </a:r>
            <a:r>
              <a:rPr lang="sk-SK" sz="1100" dirty="0"/>
              <a:t> </a:t>
            </a:r>
            <a:r>
              <a:rPr lang="sk-SK" sz="1100" dirty="0" err="1"/>
              <a:t>megjelenése</a:t>
            </a:r>
            <a:r>
              <a:rPr lang="sk-SK" sz="1100" dirty="0"/>
              <a:t> </a:t>
            </a:r>
            <a:r>
              <a:rPr lang="sk-SK" sz="1100" dirty="0" err="1"/>
              <a:t>különböző</a:t>
            </a:r>
            <a:r>
              <a:rPr lang="sk-SK" sz="1100" dirty="0"/>
              <a:t> </a:t>
            </a:r>
            <a:r>
              <a:rPr lang="sk-SK" sz="1100" dirty="0" err="1"/>
              <a:t>tankönyvvariánsokban</a:t>
            </a:r>
            <a:r>
              <a:rPr lang="sk-SK" sz="1100" dirty="0"/>
              <a:t>. IN: A </a:t>
            </a:r>
            <a:r>
              <a:rPr lang="sk-SK" sz="1100" dirty="0" err="1"/>
              <a:t>nyelv</a:t>
            </a:r>
            <a:r>
              <a:rPr lang="sk-SK" sz="1100" dirty="0"/>
              <a:t> </a:t>
            </a:r>
            <a:r>
              <a:rPr lang="sk-SK" sz="1100" dirty="0" err="1"/>
              <a:t>perspektívája</a:t>
            </a:r>
            <a:r>
              <a:rPr lang="sk-SK" sz="1100" dirty="0"/>
              <a:t> </a:t>
            </a:r>
            <a:r>
              <a:rPr lang="sk-SK" sz="1100" dirty="0" err="1"/>
              <a:t>az</a:t>
            </a:r>
            <a:r>
              <a:rPr lang="sk-SK" sz="1100" dirty="0"/>
              <a:t> </a:t>
            </a:r>
            <a:r>
              <a:rPr lang="sk-SK" sz="1100" dirty="0" err="1"/>
              <a:t>oktatásban</a:t>
            </a:r>
            <a:r>
              <a:rPr lang="sk-SK" sz="1100" dirty="0"/>
              <a:t>. </a:t>
            </a:r>
            <a:r>
              <a:rPr lang="sk-SK" sz="1100" dirty="0" err="1"/>
              <a:t>Eger</a:t>
            </a:r>
            <a:r>
              <a:rPr lang="sk-SK" sz="1100" dirty="0"/>
              <a:t>: </a:t>
            </a:r>
            <a:r>
              <a:rPr lang="sk-SK" sz="1100" dirty="0" err="1"/>
              <a:t>Líceum</a:t>
            </a:r>
            <a:r>
              <a:rPr lang="sk-SK" sz="1100" dirty="0"/>
              <a:t> </a:t>
            </a:r>
            <a:r>
              <a:rPr lang="sk-SK" sz="1100" dirty="0" err="1"/>
              <a:t>Kiadó</a:t>
            </a:r>
            <a:r>
              <a:rPr lang="sk-SK" sz="1100" dirty="0"/>
              <a:t>.  (v tlači)</a:t>
            </a:r>
          </a:p>
          <a:p>
            <a:pPr marL="177800" indent="-177800">
              <a:spcBef>
                <a:spcPts val="0"/>
              </a:spcBef>
              <a:buNone/>
            </a:pPr>
            <a:r>
              <a:rPr lang="sk-SK" sz="1100" dirty="0"/>
              <a:t>MEHISTO, Peter – GENESEE, </a:t>
            </a:r>
            <a:r>
              <a:rPr lang="sk-SK" sz="1100" dirty="0" err="1"/>
              <a:t>Fred</a:t>
            </a:r>
            <a:r>
              <a:rPr lang="sk-SK" sz="1100" dirty="0"/>
              <a:t> (</a:t>
            </a:r>
            <a:r>
              <a:rPr lang="sk-SK" sz="1100" dirty="0" err="1"/>
              <a:t>Eds</a:t>
            </a:r>
            <a:r>
              <a:rPr lang="sk-SK" sz="1100" dirty="0"/>
              <a:t>.) 2015: </a:t>
            </a:r>
            <a:r>
              <a:rPr lang="sk-SK" sz="1100" dirty="0" err="1"/>
              <a:t>Building</a:t>
            </a:r>
            <a:r>
              <a:rPr lang="sk-SK" sz="1100" dirty="0"/>
              <a:t> </a:t>
            </a:r>
            <a:r>
              <a:rPr lang="sk-SK" sz="1100" dirty="0" err="1"/>
              <a:t>Bilingual</a:t>
            </a:r>
            <a:r>
              <a:rPr lang="sk-SK" sz="1100" dirty="0"/>
              <a:t> </a:t>
            </a:r>
            <a:r>
              <a:rPr lang="sk-SK" sz="1100" dirty="0" err="1"/>
              <a:t>Education</a:t>
            </a:r>
            <a:r>
              <a:rPr lang="sk-SK" sz="1100" dirty="0"/>
              <a:t> Systems. </a:t>
            </a:r>
            <a:r>
              <a:rPr lang="sk-SK" sz="1100" dirty="0" err="1"/>
              <a:t>Forces</a:t>
            </a:r>
            <a:r>
              <a:rPr lang="sk-SK" sz="1100" dirty="0"/>
              <a:t>, </a:t>
            </a:r>
            <a:r>
              <a:rPr lang="sk-SK" sz="1100" dirty="0" err="1"/>
              <a:t>Mechanisms</a:t>
            </a:r>
            <a:r>
              <a:rPr lang="sk-SK" sz="1100" dirty="0"/>
              <a:t> and </a:t>
            </a:r>
            <a:r>
              <a:rPr lang="sk-SK" sz="1100" dirty="0" err="1"/>
              <a:t>Counterweights</a:t>
            </a:r>
            <a:r>
              <a:rPr lang="sk-SK" sz="1100" dirty="0"/>
              <a:t>. </a:t>
            </a:r>
            <a:r>
              <a:rPr lang="sk-SK" sz="1100" dirty="0" err="1"/>
              <a:t>Cambridge</a:t>
            </a:r>
            <a:r>
              <a:rPr lang="sk-SK" sz="1100" dirty="0"/>
              <a:t>: CUP.</a:t>
            </a:r>
          </a:p>
          <a:p>
            <a:pPr marL="177800" indent="-177800">
              <a:spcBef>
                <a:spcPts val="0"/>
              </a:spcBef>
              <a:buNone/>
            </a:pPr>
            <a:r>
              <a:rPr lang="sk-SK" sz="1100" dirty="0"/>
              <a:t>MESTHRIE, </a:t>
            </a:r>
            <a:r>
              <a:rPr lang="sk-SK" sz="1100" dirty="0" err="1"/>
              <a:t>Rajend</a:t>
            </a:r>
            <a:r>
              <a:rPr lang="sk-SK" sz="1100" dirty="0"/>
              <a:t> – SWANN, </a:t>
            </a:r>
            <a:r>
              <a:rPr lang="sk-SK" sz="1100" dirty="0" err="1"/>
              <a:t>Joan</a:t>
            </a:r>
            <a:r>
              <a:rPr lang="sk-SK" sz="1100" dirty="0"/>
              <a:t> – DEUMERT, </a:t>
            </a:r>
            <a:r>
              <a:rPr lang="sk-SK" sz="1100" dirty="0" err="1"/>
              <a:t>Ana</a:t>
            </a:r>
            <a:r>
              <a:rPr lang="sk-SK" sz="1100" dirty="0"/>
              <a:t> – LEAP, William L.: 2013: </a:t>
            </a:r>
            <a:r>
              <a:rPr lang="sk-SK" sz="1100" dirty="0" err="1"/>
              <a:t>Introducing</a:t>
            </a:r>
            <a:r>
              <a:rPr lang="sk-SK" sz="1100" dirty="0"/>
              <a:t> </a:t>
            </a:r>
            <a:r>
              <a:rPr lang="sk-SK" sz="1100" dirty="0" err="1"/>
              <a:t>Sociolinguistics</a:t>
            </a:r>
            <a:r>
              <a:rPr lang="sk-SK" sz="1100" dirty="0"/>
              <a:t>. </a:t>
            </a:r>
            <a:r>
              <a:rPr lang="sk-SK" sz="1100" dirty="0" err="1"/>
              <a:t>Edinburgh</a:t>
            </a:r>
            <a:r>
              <a:rPr lang="sk-SK" sz="1100" dirty="0"/>
              <a:t>: </a:t>
            </a:r>
            <a:r>
              <a:rPr lang="sk-SK" sz="1100" dirty="0" err="1"/>
              <a:t>Edinburgh</a:t>
            </a:r>
            <a:r>
              <a:rPr lang="sk-SK" sz="1100" dirty="0"/>
              <a:t> </a:t>
            </a:r>
            <a:r>
              <a:rPr lang="sk-SK" sz="1100" dirty="0" err="1"/>
              <a:t>University</a:t>
            </a:r>
            <a:r>
              <a:rPr lang="sk-SK" sz="1100" dirty="0"/>
              <a:t> Press. 347 – 370.</a:t>
            </a:r>
          </a:p>
          <a:p>
            <a:pPr marL="177800" indent="-177800">
              <a:spcBef>
                <a:spcPts val="0"/>
              </a:spcBef>
              <a:buNone/>
            </a:pPr>
            <a:r>
              <a:rPr lang="sk-SK" sz="1100" dirty="0"/>
              <a:t>MISAD Katalin 2011: </a:t>
            </a:r>
            <a:r>
              <a:rPr lang="sk-SK" sz="1100" dirty="0" err="1"/>
              <a:t>Intézménynév-standardizálás</a:t>
            </a:r>
            <a:r>
              <a:rPr lang="sk-SK" sz="1100" dirty="0"/>
              <a:t> </a:t>
            </a:r>
            <a:r>
              <a:rPr lang="sk-SK" sz="1100" dirty="0" err="1"/>
              <a:t>kisebbségi</a:t>
            </a:r>
            <a:r>
              <a:rPr lang="sk-SK" sz="1100" dirty="0"/>
              <a:t> </a:t>
            </a:r>
            <a:r>
              <a:rPr lang="sk-SK" sz="1100" dirty="0" err="1"/>
              <a:t>helyzetben</a:t>
            </a:r>
            <a:r>
              <a:rPr lang="sk-SK" sz="1100" dirty="0"/>
              <a:t>. A </a:t>
            </a:r>
            <a:r>
              <a:rPr lang="sk-SK" sz="1100" dirty="0" err="1"/>
              <a:t>szlovák</a:t>
            </a:r>
            <a:r>
              <a:rPr lang="sk-SK" sz="1100" dirty="0"/>
              <a:t> </a:t>
            </a:r>
            <a:r>
              <a:rPr lang="sk-SK" sz="1100" dirty="0" err="1"/>
              <a:t>iskolatípusok</a:t>
            </a:r>
            <a:r>
              <a:rPr lang="sk-SK" sz="1100" dirty="0"/>
              <a:t> </a:t>
            </a:r>
            <a:r>
              <a:rPr lang="sk-SK" sz="1100" dirty="0" err="1"/>
              <a:t>magyar</a:t>
            </a:r>
            <a:r>
              <a:rPr lang="sk-SK" sz="1100" dirty="0"/>
              <a:t> </a:t>
            </a:r>
            <a:r>
              <a:rPr lang="sk-SK" sz="1100" dirty="0" err="1"/>
              <a:t>nevének</a:t>
            </a:r>
            <a:r>
              <a:rPr lang="sk-SK" sz="1100" dirty="0"/>
              <a:t> </a:t>
            </a:r>
            <a:r>
              <a:rPr lang="sk-SK" sz="1100" dirty="0" err="1"/>
              <a:t>megállapítása</a:t>
            </a:r>
            <a:r>
              <a:rPr lang="sk-SK" sz="1100" dirty="0"/>
              <a:t>. IN: NOVA POSONIENSIA V: Zborník Katedry maďarského jazyka a literatúry FF UK. Pozsony: </a:t>
            </a:r>
            <a:r>
              <a:rPr lang="sk-SK" sz="1100" dirty="0" err="1"/>
              <a:t>Szenczi</a:t>
            </a:r>
            <a:r>
              <a:rPr lang="sk-SK" sz="1100" dirty="0"/>
              <a:t> Molnár Albert </a:t>
            </a:r>
            <a:r>
              <a:rPr lang="sk-SK" sz="1100" dirty="0" err="1"/>
              <a:t>Egyesület</a:t>
            </a:r>
            <a:r>
              <a:rPr lang="sk-SK" sz="1100" dirty="0"/>
              <a:t> – </a:t>
            </a:r>
            <a:r>
              <a:rPr lang="sk-SK" sz="1100" dirty="0" err="1"/>
              <a:t>Kalligram</a:t>
            </a:r>
            <a:r>
              <a:rPr lang="sk-SK" sz="1100" dirty="0"/>
              <a:t> </a:t>
            </a:r>
            <a:r>
              <a:rPr lang="sk-SK" sz="1100" dirty="0" err="1"/>
              <a:t>Kiadó</a:t>
            </a:r>
            <a:r>
              <a:rPr lang="sk-SK" sz="1100" dirty="0"/>
              <a:t>. 58 – 73</a:t>
            </a:r>
            <a:r>
              <a:rPr lang="sk-SK" sz="1100" dirty="0" smtClean="0"/>
              <a:t>.</a:t>
            </a:r>
          </a:p>
          <a:p>
            <a:pPr marL="177800" indent="-177800">
              <a:lnSpc>
                <a:spcPct val="120000"/>
              </a:lnSpc>
              <a:spcBef>
                <a:spcPts val="0"/>
              </a:spcBef>
              <a:buNone/>
            </a:pPr>
            <a:r>
              <a:rPr lang="sk-SK" sz="1100" dirty="0"/>
              <a:t>MISAD Katalin 2015: A </a:t>
            </a:r>
            <a:r>
              <a:rPr lang="sk-SK" sz="1100" dirty="0" err="1"/>
              <a:t>kétnyelvűség</a:t>
            </a:r>
            <a:r>
              <a:rPr lang="sk-SK" sz="1100" dirty="0"/>
              <a:t> </a:t>
            </a:r>
            <a:r>
              <a:rPr lang="sk-SK" sz="1100" dirty="0" err="1"/>
              <a:t>aspektusának</a:t>
            </a:r>
            <a:r>
              <a:rPr lang="sk-SK" sz="1100" dirty="0"/>
              <a:t> </a:t>
            </a:r>
            <a:r>
              <a:rPr lang="sk-SK" sz="1100" dirty="0" err="1"/>
              <a:t>vizsgálata</a:t>
            </a:r>
            <a:r>
              <a:rPr lang="sk-SK" sz="1100" dirty="0"/>
              <a:t> a </a:t>
            </a:r>
            <a:r>
              <a:rPr lang="sk-SK" sz="1100" dirty="0" err="1"/>
              <a:t>szlovákiai</a:t>
            </a:r>
            <a:r>
              <a:rPr lang="sk-SK" sz="1100" dirty="0"/>
              <a:t> </a:t>
            </a:r>
            <a:r>
              <a:rPr lang="sk-SK" sz="1100" dirty="0" err="1"/>
              <a:t>magyar</a:t>
            </a:r>
            <a:r>
              <a:rPr lang="sk-SK" sz="1100" dirty="0"/>
              <a:t> </a:t>
            </a:r>
            <a:r>
              <a:rPr lang="sk-SK" sz="1100" dirty="0" err="1"/>
              <a:t>tannyelvű</a:t>
            </a:r>
            <a:r>
              <a:rPr lang="sk-SK" sz="1100" dirty="0"/>
              <a:t> </a:t>
            </a:r>
            <a:r>
              <a:rPr lang="sk-SK" sz="1100" dirty="0" err="1"/>
              <a:t>középiskolák</a:t>
            </a:r>
            <a:r>
              <a:rPr lang="sk-SK" sz="1100" dirty="0"/>
              <a:t> </a:t>
            </a:r>
            <a:r>
              <a:rPr lang="sk-SK" sz="1100" dirty="0" err="1"/>
              <a:t>anyanyelvtankönyveiben</a:t>
            </a:r>
            <a:r>
              <a:rPr lang="sk-SK" sz="1100" dirty="0"/>
              <a:t>. IN: A </a:t>
            </a:r>
            <a:r>
              <a:rPr lang="sk-SK" sz="1100" dirty="0" err="1"/>
              <a:t>tudományoktól</a:t>
            </a:r>
            <a:r>
              <a:rPr lang="sk-SK" sz="1100" dirty="0"/>
              <a:t> a </a:t>
            </a:r>
            <a:r>
              <a:rPr lang="sk-SK" sz="1100" dirty="0" err="1"/>
              <a:t>művészetekig</a:t>
            </a:r>
            <a:r>
              <a:rPr lang="sk-SK" sz="1100" dirty="0"/>
              <a:t>. </a:t>
            </a:r>
            <a:r>
              <a:rPr lang="sk-SK" sz="1100" dirty="0" err="1"/>
              <a:t>Az</a:t>
            </a:r>
            <a:r>
              <a:rPr lang="sk-SK" sz="1100" dirty="0"/>
              <a:t> </a:t>
            </a:r>
            <a:r>
              <a:rPr lang="sk-SK" sz="1100" dirty="0" err="1"/>
              <a:t>Eszterházy</a:t>
            </a:r>
            <a:r>
              <a:rPr lang="sk-SK" sz="1100" dirty="0"/>
              <a:t> Károly </a:t>
            </a:r>
            <a:r>
              <a:rPr lang="sk-SK" sz="1100" dirty="0" err="1"/>
              <a:t>Főiskola</a:t>
            </a:r>
            <a:r>
              <a:rPr lang="sk-SK" sz="1100" dirty="0"/>
              <a:t> </a:t>
            </a:r>
            <a:r>
              <a:rPr lang="sk-SK" sz="1100" dirty="0" err="1"/>
              <a:t>Bölcsészettudományi</a:t>
            </a:r>
            <a:r>
              <a:rPr lang="sk-SK" sz="1100" dirty="0"/>
              <a:t> </a:t>
            </a:r>
            <a:r>
              <a:rPr lang="sk-SK" sz="1100" dirty="0" err="1"/>
              <a:t>Karának</a:t>
            </a:r>
            <a:r>
              <a:rPr lang="sk-SK" sz="1100" dirty="0"/>
              <a:t> </a:t>
            </a:r>
            <a:r>
              <a:rPr lang="sk-SK" sz="1100" dirty="0" err="1"/>
              <a:t>válogatott</a:t>
            </a:r>
            <a:r>
              <a:rPr lang="sk-SK" sz="1100" dirty="0"/>
              <a:t> </a:t>
            </a:r>
            <a:r>
              <a:rPr lang="sk-SK" sz="1100" dirty="0" err="1"/>
              <a:t>tanulmánygyűjteménye</a:t>
            </a:r>
            <a:r>
              <a:rPr lang="sk-SK" sz="1100" dirty="0"/>
              <a:t> a </a:t>
            </a:r>
            <a:r>
              <a:rPr lang="sk-SK" sz="1100" dirty="0" err="1"/>
              <a:t>Magyar</a:t>
            </a:r>
            <a:r>
              <a:rPr lang="sk-SK" sz="1100" dirty="0"/>
              <a:t> </a:t>
            </a:r>
            <a:r>
              <a:rPr lang="sk-SK" sz="1100" dirty="0" err="1"/>
              <a:t>Tudomány</a:t>
            </a:r>
            <a:r>
              <a:rPr lang="sk-SK" sz="1100" dirty="0"/>
              <a:t> </a:t>
            </a:r>
            <a:r>
              <a:rPr lang="sk-SK" sz="1100" dirty="0" err="1"/>
              <a:t>Ünnepe</a:t>
            </a:r>
            <a:r>
              <a:rPr lang="sk-SK" sz="1100" dirty="0"/>
              <a:t> 2014-es </a:t>
            </a:r>
            <a:r>
              <a:rPr lang="sk-SK" sz="1100" dirty="0" err="1"/>
              <a:t>előadásaiból</a:t>
            </a:r>
            <a:r>
              <a:rPr lang="sk-SK" sz="1100" dirty="0"/>
              <a:t>. </a:t>
            </a:r>
            <a:r>
              <a:rPr lang="sk-SK" sz="1100" dirty="0" err="1"/>
              <a:t>Líceum</a:t>
            </a:r>
            <a:r>
              <a:rPr lang="sk-SK" sz="1100" dirty="0"/>
              <a:t> </a:t>
            </a:r>
            <a:r>
              <a:rPr lang="sk-SK" sz="1100" dirty="0" err="1"/>
              <a:t>Kiadó</a:t>
            </a:r>
            <a:r>
              <a:rPr lang="sk-SK" sz="1100" dirty="0"/>
              <a:t>, </a:t>
            </a:r>
            <a:r>
              <a:rPr lang="sk-SK" sz="1100" dirty="0" err="1"/>
              <a:t>Eger</a:t>
            </a:r>
            <a:r>
              <a:rPr lang="sk-SK" sz="1100" dirty="0"/>
              <a:t>. 72 – 83</a:t>
            </a:r>
          </a:p>
          <a:p>
            <a:pPr marL="177800" indent="-177800">
              <a:lnSpc>
                <a:spcPct val="120000"/>
              </a:lnSpc>
              <a:spcBef>
                <a:spcPts val="0"/>
              </a:spcBef>
              <a:buNone/>
            </a:pPr>
            <a:r>
              <a:rPr lang="sk-SK" sz="1100" dirty="0"/>
              <a:t>SÁNDOR Klára 2016: </a:t>
            </a:r>
            <a:r>
              <a:rPr lang="sk-SK" sz="1100" dirty="0" err="1"/>
              <a:t>Határtalan</a:t>
            </a:r>
            <a:r>
              <a:rPr lang="sk-SK" sz="1100" dirty="0"/>
              <a:t> </a:t>
            </a:r>
            <a:r>
              <a:rPr lang="sk-SK" sz="1100" dirty="0" err="1"/>
              <a:t>nyelv</a:t>
            </a:r>
            <a:r>
              <a:rPr lang="sk-SK" sz="1100" dirty="0"/>
              <a:t>. </a:t>
            </a:r>
            <a:r>
              <a:rPr lang="sk-SK" sz="1100" dirty="0" err="1"/>
              <a:t>Baja</a:t>
            </a:r>
            <a:r>
              <a:rPr lang="sk-SK" sz="1100" dirty="0"/>
              <a:t>: </a:t>
            </a:r>
            <a:r>
              <a:rPr lang="sk-SK" sz="1100" dirty="0" err="1"/>
              <a:t>Szak</a:t>
            </a:r>
            <a:r>
              <a:rPr lang="sk-SK" sz="1100" dirty="0"/>
              <a:t> </a:t>
            </a:r>
            <a:r>
              <a:rPr lang="sk-SK" sz="1100" dirty="0" err="1"/>
              <a:t>Kiadó</a:t>
            </a:r>
            <a:r>
              <a:rPr lang="sk-SK" sz="1100" dirty="0"/>
              <a:t>. 174 – 185.</a:t>
            </a:r>
          </a:p>
          <a:p>
            <a:pPr marL="177800" indent="-177800">
              <a:lnSpc>
                <a:spcPct val="120000"/>
              </a:lnSpc>
              <a:spcBef>
                <a:spcPts val="0"/>
              </a:spcBef>
              <a:buNone/>
            </a:pPr>
            <a:r>
              <a:rPr lang="sk-SK" sz="1100" dirty="0"/>
              <a:t>ŠENKÁR, Patrik 2017: </a:t>
            </a:r>
            <a:r>
              <a:rPr lang="sk-SK" sz="1100" dirty="0" err="1"/>
              <a:t>The</a:t>
            </a:r>
            <a:r>
              <a:rPr lang="sk-SK" sz="1100" dirty="0"/>
              <a:t> </a:t>
            </a:r>
            <a:r>
              <a:rPr lang="sk-SK" sz="1100" dirty="0" err="1"/>
              <a:t>cultural-pedagogical</a:t>
            </a:r>
            <a:r>
              <a:rPr lang="sk-SK" sz="1100" dirty="0"/>
              <a:t> </a:t>
            </a:r>
            <a:r>
              <a:rPr lang="sk-SK" sz="1100" dirty="0" err="1"/>
              <a:t>aspects</a:t>
            </a:r>
            <a:r>
              <a:rPr lang="sk-SK" sz="1100" dirty="0"/>
              <a:t> of </a:t>
            </a:r>
            <a:r>
              <a:rPr lang="sk-SK" sz="1100" dirty="0" err="1"/>
              <a:t>the</a:t>
            </a:r>
            <a:r>
              <a:rPr lang="sk-SK" sz="1100" dirty="0"/>
              <a:t> </a:t>
            </a:r>
            <a:r>
              <a:rPr lang="sk-SK" sz="1100" dirty="0" err="1"/>
              <a:t>regional</a:t>
            </a:r>
            <a:r>
              <a:rPr lang="sk-SK" sz="1100" dirty="0"/>
              <a:t> and </a:t>
            </a:r>
            <a:r>
              <a:rPr lang="sk-SK" sz="1100" dirty="0" err="1"/>
              <a:t>the</a:t>
            </a:r>
            <a:r>
              <a:rPr lang="sk-SK" sz="1100" dirty="0"/>
              <a:t> </a:t>
            </a:r>
            <a:r>
              <a:rPr lang="sk-SK" sz="1100" dirty="0" err="1"/>
              <a:t>global</a:t>
            </a:r>
            <a:r>
              <a:rPr lang="sk-SK" sz="1100" dirty="0"/>
              <a:t> (</a:t>
            </a:r>
            <a:r>
              <a:rPr lang="sk-SK" sz="1100" dirty="0" err="1"/>
              <a:t>also</a:t>
            </a:r>
            <a:r>
              <a:rPr lang="sk-SK" sz="1100" dirty="0"/>
              <a:t> </a:t>
            </a:r>
            <a:r>
              <a:rPr lang="sk-SK" sz="1100" dirty="0" err="1"/>
              <a:t>based</a:t>
            </a:r>
            <a:r>
              <a:rPr lang="sk-SK" sz="1100" dirty="0"/>
              <a:t> on </a:t>
            </a:r>
            <a:r>
              <a:rPr lang="sk-SK" sz="1100" dirty="0" err="1"/>
              <a:t>the</a:t>
            </a:r>
            <a:r>
              <a:rPr lang="sk-SK" sz="1100" dirty="0"/>
              <a:t> </a:t>
            </a:r>
            <a:r>
              <a:rPr lang="sk-SK" sz="1100" dirty="0" err="1"/>
              <a:t>example</a:t>
            </a:r>
            <a:r>
              <a:rPr lang="sk-SK" sz="1100" dirty="0"/>
              <a:t> of </a:t>
            </a:r>
            <a:r>
              <a:rPr lang="sk-SK" sz="1100" dirty="0" err="1"/>
              <a:t>the</a:t>
            </a:r>
            <a:r>
              <a:rPr lang="sk-SK" sz="1100" dirty="0"/>
              <a:t> </a:t>
            </a:r>
            <a:r>
              <a:rPr lang="sk-SK" sz="1100" dirty="0" err="1"/>
              <a:t>Slovaks</a:t>
            </a:r>
            <a:r>
              <a:rPr lang="sk-SK" sz="1100" dirty="0"/>
              <a:t> in </a:t>
            </a:r>
            <a:r>
              <a:rPr lang="sk-SK" sz="1100" dirty="0" err="1"/>
              <a:t>Romania</a:t>
            </a:r>
            <a:r>
              <a:rPr lang="sk-SK" sz="1100" dirty="0"/>
              <a:t>). AD ALTA – </a:t>
            </a:r>
            <a:r>
              <a:rPr lang="sk-SK" sz="1100" dirty="0" err="1"/>
              <a:t>Journal</a:t>
            </a:r>
            <a:r>
              <a:rPr lang="sk-SK" sz="1100" dirty="0"/>
              <a:t> of </a:t>
            </a:r>
            <a:r>
              <a:rPr lang="sk-SK" sz="1100" dirty="0" err="1"/>
              <a:t>Interdisciplinary</a:t>
            </a:r>
            <a:r>
              <a:rPr lang="sk-SK" sz="1100" dirty="0"/>
              <a:t> </a:t>
            </a:r>
            <a:r>
              <a:rPr lang="sk-SK" sz="1100" dirty="0" err="1"/>
              <a:t>Research</a:t>
            </a:r>
            <a:r>
              <a:rPr lang="sk-SK" sz="1100" dirty="0"/>
              <a:t> 7 / 2. 190 – 193.</a:t>
            </a:r>
          </a:p>
          <a:p>
            <a:pPr marL="177800" indent="-177800">
              <a:lnSpc>
                <a:spcPct val="120000"/>
              </a:lnSpc>
              <a:spcBef>
                <a:spcPts val="0"/>
              </a:spcBef>
              <a:buNone/>
            </a:pPr>
            <a:r>
              <a:rPr lang="sk-SK" sz="1100" dirty="0"/>
              <a:t>SIMON Szabolcs 1996: </a:t>
            </a:r>
            <a:r>
              <a:rPr lang="sk-SK" sz="1100" dirty="0" err="1"/>
              <a:t>Nyelvváltozatok</a:t>
            </a:r>
            <a:r>
              <a:rPr lang="sk-SK" sz="1100" dirty="0"/>
              <a:t> a </a:t>
            </a:r>
            <a:r>
              <a:rPr lang="sk-SK" sz="1100" dirty="0" err="1"/>
              <a:t>szlovákiai</a:t>
            </a:r>
            <a:r>
              <a:rPr lang="sk-SK" sz="1100" dirty="0"/>
              <a:t> </a:t>
            </a:r>
            <a:r>
              <a:rPr lang="sk-SK" sz="1100" dirty="0" err="1"/>
              <a:t>magyar</a:t>
            </a:r>
            <a:r>
              <a:rPr lang="sk-SK" sz="1100" dirty="0"/>
              <a:t> </a:t>
            </a:r>
            <a:r>
              <a:rPr lang="sk-SK" sz="1100" dirty="0" err="1"/>
              <a:t>tannyelvű</a:t>
            </a:r>
            <a:r>
              <a:rPr lang="sk-SK" sz="1100" dirty="0"/>
              <a:t> </a:t>
            </a:r>
            <a:r>
              <a:rPr lang="sk-SK" sz="1100" dirty="0" err="1"/>
              <a:t>középiskolák</a:t>
            </a:r>
            <a:r>
              <a:rPr lang="sk-SK" sz="1100" dirty="0"/>
              <a:t> </a:t>
            </a:r>
            <a:r>
              <a:rPr lang="sk-SK" sz="1100" dirty="0" err="1"/>
              <a:t>számára</a:t>
            </a:r>
            <a:r>
              <a:rPr lang="sk-SK" sz="1100" dirty="0"/>
              <a:t> </a:t>
            </a:r>
            <a:r>
              <a:rPr lang="sk-SK" sz="1100" dirty="0" err="1"/>
              <a:t>írt</a:t>
            </a:r>
            <a:r>
              <a:rPr lang="sk-SK" sz="1100" dirty="0"/>
              <a:t> </a:t>
            </a:r>
            <a:r>
              <a:rPr lang="sk-SK" sz="1100" dirty="0" err="1"/>
              <a:t>magyarnyelv-könyvekben</a:t>
            </a:r>
            <a:r>
              <a:rPr lang="sk-SK" sz="1100" dirty="0"/>
              <a:t>. IN: </a:t>
            </a:r>
            <a:r>
              <a:rPr lang="sk-SK" sz="1100" dirty="0" err="1"/>
              <a:t>Kisebbségi</a:t>
            </a:r>
            <a:r>
              <a:rPr lang="sk-SK" sz="1100" dirty="0"/>
              <a:t> </a:t>
            </a:r>
            <a:r>
              <a:rPr lang="sk-SK" sz="1100" dirty="0" err="1"/>
              <a:t>magyar</a:t>
            </a:r>
            <a:r>
              <a:rPr lang="sk-SK" sz="1100" dirty="0"/>
              <a:t> </a:t>
            </a:r>
            <a:r>
              <a:rPr lang="sk-SK" sz="1100" dirty="0" err="1"/>
              <a:t>iskolai</a:t>
            </a:r>
            <a:r>
              <a:rPr lang="sk-SK" sz="1100" dirty="0"/>
              <a:t> </a:t>
            </a:r>
            <a:r>
              <a:rPr lang="sk-SK" sz="1100" dirty="0" err="1"/>
              <a:t>nyelvhasználat</a:t>
            </a:r>
            <a:r>
              <a:rPr lang="sk-SK" sz="1100" dirty="0"/>
              <a:t>. A 8. </a:t>
            </a:r>
            <a:r>
              <a:rPr lang="sk-SK" sz="1100" dirty="0" err="1"/>
              <a:t>Élőnyelvi</a:t>
            </a:r>
            <a:r>
              <a:rPr lang="sk-SK" sz="1100" dirty="0"/>
              <a:t> Konferencia </a:t>
            </a:r>
            <a:r>
              <a:rPr lang="sk-SK" sz="1100" dirty="0" err="1"/>
              <a:t>előadásai</a:t>
            </a:r>
            <a:r>
              <a:rPr lang="sk-SK" sz="1100" dirty="0"/>
              <a:t>. </a:t>
            </a:r>
            <a:r>
              <a:rPr lang="sk-SK" sz="1100" dirty="0" err="1"/>
              <a:t>Budapest</a:t>
            </a:r>
            <a:r>
              <a:rPr lang="sk-SK" sz="1100" dirty="0"/>
              <a:t>: MTA </a:t>
            </a:r>
            <a:r>
              <a:rPr lang="sk-SK" sz="1100" dirty="0" err="1"/>
              <a:t>Nyelvtudományi</a:t>
            </a:r>
            <a:r>
              <a:rPr lang="sk-SK" sz="1100" dirty="0"/>
              <a:t> </a:t>
            </a:r>
            <a:r>
              <a:rPr lang="sk-SK" sz="1100" dirty="0" err="1"/>
              <a:t>Intézetének</a:t>
            </a:r>
            <a:r>
              <a:rPr lang="sk-SK" sz="1100" dirty="0"/>
              <a:t> </a:t>
            </a:r>
            <a:r>
              <a:rPr lang="sk-SK" sz="1100" dirty="0" err="1"/>
              <a:t>Élőnyelvi</a:t>
            </a:r>
            <a:r>
              <a:rPr lang="sk-SK" sz="1100" dirty="0"/>
              <a:t> </a:t>
            </a:r>
            <a:r>
              <a:rPr lang="sk-SK" sz="1100" dirty="0" err="1"/>
              <a:t>Osztálya</a:t>
            </a:r>
            <a:r>
              <a:rPr lang="sk-SK" sz="1100" dirty="0"/>
              <a:t>, 17 – 27.</a:t>
            </a:r>
          </a:p>
          <a:p>
            <a:pPr marL="177800" indent="-177800">
              <a:lnSpc>
                <a:spcPct val="120000"/>
              </a:lnSpc>
              <a:spcBef>
                <a:spcPts val="0"/>
              </a:spcBef>
              <a:buNone/>
            </a:pPr>
            <a:r>
              <a:rPr lang="sk-SK" sz="1100" dirty="0"/>
              <a:t>SIMON Szabolcs 2007: Purizmus </a:t>
            </a:r>
            <a:r>
              <a:rPr lang="sk-SK" sz="1100" dirty="0" err="1"/>
              <a:t>az</a:t>
            </a:r>
            <a:r>
              <a:rPr lang="sk-SK" sz="1100" dirty="0"/>
              <a:t> </a:t>
            </a:r>
            <a:r>
              <a:rPr lang="sk-SK" sz="1100" dirty="0" err="1"/>
              <a:t>anyanyelvi</a:t>
            </a:r>
            <a:r>
              <a:rPr lang="sk-SK" sz="1100" dirty="0"/>
              <a:t> </a:t>
            </a:r>
            <a:r>
              <a:rPr lang="sk-SK" sz="1100" dirty="0" err="1"/>
              <a:t>nevelésben</a:t>
            </a:r>
            <a:r>
              <a:rPr lang="sk-SK" sz="1100" dirty="0"/>
              <a:t>. </a:t>
            </a:r>
            <a:r>
              <a:rPr lang="sk-SK" sz="1100" dirty="0" err="1"/>
              <a:t>IN:Műhelytanulmányok</a:t>
            </a:r>
            <a:r>
              <a:rPr lang="sk-SK" sz="1100" dirty="0"/>
              <a:t> a </a:t>
            </a:r>
            <a:r>
              <a:rPr lang="sk-SK" sz="1100" dirty="0" err="1"/>
              <a:t>nyelvművelésről</a:t>
            </a:r>
            <a:r>
              <a:rPr lang="sk-SK" sz="1100" dirty="0"/>
              <a:t>. </a:t>
            </a:r>
            <a:r>
              <a:rPr lang="sk-SK" sz="1100" dirty="0" err="1"/>
              <a:t>Dunaszerdahely</a:t>
            </a:r>
            <a:r>
              <a:rPr lang="sk-SK" sz="1100" dirty="0"/>
              <a:t>–</a:t>
            </a:r>
            <a:r>
              <a:rPr lang="sk-SK" sz="1100" dirty="0" err="1"/>
              <a:t>Budapest</a:t>
            </a:r>
            <a:r>
              <a:rPr lang="sk-SK" sz="1100" dirty="0"/>
              <a:t>: </a:t>
            </a:r>
            <a:r>
              <a:rPr lang="sk-SK" sz="1100" dirty="0" err="1"/>
              <a:t>Gramma</a:t>
            </a:r>
            <a:r>
              <a:rPr lang="sk-SK" sz="1100" dirty="0"/>
              <a:t> </a:t>
            </a:r>
            <a:r>
              <a:rPr lang="sk-SK" sz="1100" dirty="0" err="1"/>
              <a:t>Nyelvi</a:t>
            </a:r>
            <a:r>
              <a:rPr lang="sk-SK" sz="1100" dirty="0"/>
              <a:t> </a:t>
            </a:r>
            <a:r>
              <a:rPr lang="sk-SK" sz="1100" dirty="0" err="1"/>
              <a:t>Iroda</a:t>
            </a:r>
            <a:r>
              <a:rPr lang="sk-SK" sz="1100" dirty="0"/>
              <a:t>–</a:t>
            </a:r>
            <a:r>
              <a:rPr lang="sk-SK" sz="1100" dirty="0" err="1"/>
              <a:t>Tinta</a:t>
            </a:r>
            <a:r>
              <a:rPr lang="sk-SK" sz="1100" dirty="0"/>
              <a:t> </a:t>
            </a:r>
            <a:r>
              <a:rPr lang="sk-SK" sz="1100" dirty="0" err="1"/>
              <a:t>Könyvkiadó</a:t>
            </a:r>
            <a:r>
              <a:rPr lang="sk-SK" sz="1100" dirty="0"/>
              <a:t>. 219 – 229.</a:t>
            </a:r>
          </a:p>
          <a:p>
            <a:pPr marL="177800" indent="-177800">
              <a:lnSpc>
                <a:spcPct val="120000"/>
              </a:lnSpc>
              <a:spcBef>
                <a:spcPts val="0"/>
              </a:spcBef>
              <a:buNone/>
            </a:pPr>
            <a:r>
              <a:rPr lang="sk-SK" sz="1100" dirty="0"/>
              <a:t>SIMON Szabolcs 2011: </a:t>
            </a:r>
            <a:r>
              <a:rPr lang="sk-SK" sz="1100" dirty="0" err="1"/>
              <a:t>Érettségi</a:t>
            </a:r>
            <a:r>
              <a:rPr lang="sk-SK" sz="1100" dirty="0"/>
              <a:t> </a:t>
            </a:r>
            <a:r>
              <a:rPr lang="sk-SK" sz="1100" dirty="0" err="1"/>
              <a:t>vizsga</a:t>
            </a:r>
            <a:r>
              <a:rPr lang="sk-SK" sz="1100" dirty="0"/>
              <a:t> </a:t>
            </a:r>
            <a:r>
              <a:rPr lang="sk-SK" sz="1100" dirty="0" err="1"/>
              <a:t>Szlovákiában</a:t>
            </a:r>
            <a:r>
              <a:rPr lang="sk-SK" sz="1100" dirty="0"/>
              <a:t> </a:t>
            </a:r>
            <a:r>
              <a:rPr lang="sk-SK" sz="1100" dirty="0" err="1"/>
              <a:t>és</a:t>
            </a:r>
            <a:r>
              <a:rPr lang="sk-SK" sz="1100" dirty="0"/>
              <a:t> </a:t>
            </a:r>
            <a:r>
              <a:rPr lang="sk-SK" sz="1100" dirty="0" err="1"/>
              <a:t>külföldön</a:t>
            </a:r>
            <a:r>
              <a:rPr lang="sk-SK" sz="1100" dirty="0"/>
              <a:t>, </a:t>
            </a:r>
            <a:r>
              <a:rPr lang="sk-SK" sz="1100" dirty="0" err="1"/>
              <a:t>különös</a:t>
            </a:r>
            <a:r>
              <a:rPr lang="sk-SK" sz="1100" dirty="0"/>
              <a:t> </a:t>
            </a:r>
            <a:r>
              <a:rPr lang="sk-SK" sz="1100" dirty="0" err="1"/>
              <a:t>tekintettel</a:t>
            </a:r>
            <a:r>
              <a:rPr lang="sk-SK" sz="1100" dirty="0"/>
              <a:t> </a:t>
            </a:r>
            <a:r>
              <a:rPr lang="sk-SK" sz="1100" dirty="0" err="1"/>
              <a:t>az</a:t>
            </a:r>
            <a:r>
              <a:rPr lang="sk-SK" sz="1100" dirty="0"/>
              <a:t> </a:t>
            </a:r>
            <a:r>
              <a:rPr lang="sk-SK" sz="1100" dirty="0" err="1"/>
              <a:t>érettségiző</a:t>
            </a:r>
            <a:r>
              <a:rPr lang="sk-SK" sz="1100" dirty="0"/>
              <a:t> </a:t>
            </a:r>
            <a:r>
              <a:rPr lang="sk-SK" sz="1100" dirty="0" err="1"/>
              <a:t>diákok</a:t>
            </a:r>
            <a:r>
              <a:rPr lang="sk-SK" sz="1100" dirty="0"/>
              <a:t> </a:t>
            </a:r>
            <a:r>
              <a:rPr lang="sk-SK" sz="1100" dirty="0" err="1"/>
              <a:t>szlovák</a:t>
            </a:r>
            <a:r>
              <a:rPr lang="sk-SK" sz="1100" dirty="0"/>
              <a:t> </a:t>
            </a:r>
            <a:r>
              <a:rPr lang="sk-SK" sz="1100" dirty="0" err="1"/>
              <a:t>nyelvi</a:t>
            </a:r>
            <a:r>
              <a:rPr lang="sk-SK" sz="1100" dirty="0"/>
              <a:t> </a:t>
            </a:r>
            <a:r>
              <a:rPr lang="sk-SK" sz="1100" dirty="0" err="1"/>
              <a:t>ismereteire</a:t>
            </a:r>
            <a:r>
              <a:rPr lang="sk-SK" sz="1100" dirty="0"/>
              <a:t>. IN: </a:t>
            </a:r>
            <a:r>
              <a:rPr lang="sk-SK" sz="1100" dirty="0" err="1"/>
              <a:t>Nyelvi</a:t>
            </a:r>
            <a:r>
              <a:rPr lang="sk-SK" sz="1100" dirty="0"/>
              <a:t> </a:t>
            </a:r>
            <a:r>
              <a:rPr lang="sk-SK" sz="1100" dirty="0" err="1"/>
              <a:t>tallózások</a:t>
            </a:r>
            <a:r>
              <a:rPr lang="sk-SK" sz="1100" dirty="0"/>
              <a:t>. </a:t>
            </a:r>
            <a:r>
              <a:rPr lang="sk-SK" sz="1100" dirty="0" err="1"/>
              <a:t>Nap</a:t>
            </a:r>
            <a:r>
              <a:rPr lang="sk-SK" sz="1100" dirty="0"/>
              <a:t> </a:t>
            </a:r>
            <a:r>
              <a:rPr lang="sk-SK" sz="1100" dirty="0" err="1"/>
              <a:t>Kiadó</a:t>
            </a:r>
            <a:r>
              <a:rPr lang="sk-SK" sz="1100" dirty="0"/>
              <a:t>: </a:t>
            </a:r>
            <a:r>
              <a:rPr lang="sk-SK" sz="1100" dirty="0" err="1"/>
              <a:t>Dunaszerdahely</a:t>
            </a:r>
            <a:r>
              <a:rPr lang="sk-SK" sz="1100" dirty="0"/>
              <a:t>. 33 – 44.</a:t>
            </a:r>
          </a:p>
          <a:p>
            <a:pPr marL="177800" indent="-177800">
              <a:spcBef>
                <a:spcPts val="0"/>
              </a:spcBef>
              <a:buNone/>
            </a:pPr>
            <a:endParaRPr lang="sk-SK" sz="1100" dirty="0"/>
          </a:p>
        </p:txBody>
      </p:sp>
    </p:spTree>
    <p:extLst>
      <p:ext uri="{BB962C8B-B14F-4D97-AF65-F5344CB8AC3E}">
        <p14:creationId xmlns:p14="http://schemas.microsoft.com/office/powerpoint/2010/main" val="920770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482599"/>
            <a:ext cx="10515600" cy="5694363"/>
          </a:xfrm>
        </p:spPr>
        <p:txBody>
          <a:bodyPr>
            <a:noAutofit/>
          </a:bodyPr>
          <a:lstStyle/>
          <a:p>
            <a:pPr marL="177800" indent="-177800">
              <a:lnSpc>
                <a:spcPct val="120000"/>
              </a:lnSpc>
              <a:spcBef>
                <a:spcPts val="0"/>
              </a:spcBef>
              <a:buNone/>
            </a:pPr>
            <a:r>
              <a:rPr lang="sk-SK" sz="1100" dirty="0"/>
              <a:t>SIMON Szabolcs 2014a: </a:t>
            </a:r>
            <a:r>
              <a:rPr lang="sk-SK" sz="1100" dirty="0" err="1"/>
              <a:t>Szempontok</a:t>
            </a:r>
            <a:r>
              <a:rPr lang="sk-SK" sz="1100" dirty="0"/>
              <a:t>, </a:t>
            </a:r>
            <a:r>
              <a:rPr lang="sk-SK" sz="1100" dirty="0" err="1"/>
              <a:t>irányzatok</a:t>
            </a:r>
            <a:r>
              <a:rPr lang="sk-SK" sz="1100" dirty="0"/>
              <a:t> a </a:t>
            </a:r>
            <a:r>
              <a:rPr lang="sk-SK" sz="1100" dirty="0" err="1"/>
              <a:t>tankönyvek</a:t>
            </a:r>
            <a:r>
              <a:rPr lang="sk-SK" sz="1100" dirty="0"/>
              <a:t> </a:t>
            </a:r>
            <a:r>
              <a:rPr lang="sk-SK" sz="1100" dirty="0" err="1"/>
              <a:t>és</a:t>
            </a:r>
            <a:r>
              <a:rPr lang="sk-SK" sz="1100" dirty="0"/>
              <a:t> </a:t>
            </a:r>
            <a:r>
              <a:rPr lang="sk-SK" sz="1100" dirty="0" err="1"/>
              <a:t>egyéb</a:t>
            </a:r>
            <a:r>
              <a:rPr lang="sk-SK" sz="1100" dirty="0"/>
              <a:t> </a:t>
            </a:r>
            <a:r>
              <a:rPr lang="sk-SK" sz="1100" dirty="0" err="1"/>
              <a:t>iskolai</a:t>
            </a:r>
            <a:r>
              <a:rPr lang="sk-SK" sz="1100" dirty="0"/>
              <a:t> </a:t>
            </a:r>
            <a:r>
              <a:rPr lang="sk-SK" sz="1100" dirty="0" err="1"/>
              <a:t>dokumentumok</a:t>
            </a:r>
            <a:r>
              <a:rPr lang="sk-SK" sz="1100" dirty="0"/>
              <a:t> </a:t>
            </a:r>
            <a:r>
              <a:rPr lang="sk-SK" sz="1100" dirty="0" err="1"/>
              <a:t>elemzésével</a:t>
            </a:r>
            <a:r>
              <a:rPr lang="sk-SK" sz="1100" dirty="0"/>
              <a:t> </a:t>
            </a:r>
            <a:r>
              <a:rPr lang="sk-SK" sz="1100" dirty="0" err="1"/>
              <a:t>kapcsolatos</a:t>
            </a:r>
            <a:r>
              <a:rPr lang="sk-SK" sz="1100" dirty="0"/>
              <a:t> </a:t>
            </a:r>
            <a:r>
              <a:rPr lang="sk-SK" sz="1100" dirty="0" err="1"/>
              <a:t>szlovákiai</a:t>
            </a:r>
            <a:r>
              <a:rPr lang="sk-SK" sz="1100" dirty="0"/>
              <a:t> </a:t>
            </a:r>
            <a:r>
              <a:rPr lang="sk-SK" sz="1100" dirty="0" err="1"/>
              <a:t>magyar</a:t>
            </a:r>
            <a:r>
              <a:rPr lang="sk-SK" sz="1100" dirty="0"/>
              <a:t> </a:t>
            </a:r>
            <a:r>
              <a:rPr lang="sk-SK" sz="1100" dirty="0" err="1"/>
              <a:t>szakirodalomban</a:t>
            </a:r>
            <a:r>
              <a:rPr lang="sk-SK" sz="1100" dirty="0"/>
              <a:t>. IN: </a:t>
            </a:r>
            <a:r>
              <a:rPr lang="sk-SK" sz="1100" dirty="0" err="1"/>
              <a:t>Tanulmányok</a:t>
            </a:r>
            <a:r>
              <a:rPr lang="sk-SK" sz="1100" dirty="0"/>
              <a:t> a </a:t>
            </a:r>
            <a:r>
              <a:rPr lang="sk-SK" sz="1100" dirty="0" err="1"/>
              <a:t>tankönyvkutatás</a:t>
            </a:r>
            <a:r>
              <a:rPr lang="sk-SK" sz="1100" dirty="0"/>
              <a:t> </a:t>
            </a:r>
            <a:r>
              <a:rPr lang="sk-SK" sz="1100" dirty="0" err="1"/>
              <a:t>feladatairól</a:t>
            </a:r>
            <a:r>
              <a:rPr lang="sk-SK" sz="1100" dirty="0"/>
              <a:t>, </a:t>
            </a:r>
            <a:r>
              <a:rPr lang="sk-SK" sz="1100" dirty="0" err="1"/>
              <a:t>módszereiről</a:t>
            </a:r>
            <a:r>
              <a:rPr lang="sk-SK" sz="1100" dirty="0"/>
              <a:t>. </a:t>
            </a:r>
            <a:r>
              <a:rPr lang="sk-SK" sz="1100" dirty="0" err="1"/>
              <a:t>Terra</a:t>
            </a:r>
            <a:r>
              <a:rPr lang="sk-SK" sz="1100" dirty="0"/>
              <a:t> </a:t>
            </a:r>
            <a:r>
              <a:rPr lang="sk-SK" sz="1100" dirty="0" err="1"/>
              <a:t>Kiadó</a:t>
            </a:r>
            <a:r>
              <a:rPr lang="sk-SK" sz="1100" dirty="0"/>
              <a:t>, Bratislava. </a:t>
            </a:r>
            <a:r>
              <a:rPr lang="sk-SK" sz="1100"/>
              <a:t>27 – 38.  </a:t>
            </a:r>
          </a:p>
          <a:p>
            <a:pPr marL="177800" indent="-177800">
              <a:lnSpc>
                <a:spcPct val="120000"/>
              </a:lnSpc>
              <a:spcBef>
                <a:spcPts val="0"/>
              </a:spcBef>
              <a:buNone/>
            </a:pPr>
            <a:r>
              <a:rPr lang="sk-SK" sz="1100" smtClean="0"/>
              <a:t>SIMON </a:t>
            </a:r>
            <a:r>
              <a:rPr lang="sk-SK" sz="1100" dirty="0"/>
              <a:t>Szabolcs 2014b: A </a:t>
            </a:r>
            <a:r>
              <a:rPr lang="sk-SK" sz="1100" dirty="0" err="1"/>
              <a:t>szlovákiai</a:t>
            </a:r>
            <a:r>
              <a:rPr lang="sk-SK" sz="1100" dirty="0"/>
              <a:t> </a:t>
            </a:r>
            <a:r>
              <a:rPr lang="sk-SK" sz="1100" dirty="0" err="1"/>
              <a:t>középiskolai</a:t>
            </a:r>
            <a:r>
              <a:rPr lang="sk-SK" sz="1100" dirty="0"/>
              <a:t> </a:t>
            </a:r>
            <a:r>
              <a:rPr lang="sk-SK" sz="1100" dirty="0" err="1"/>
              <a:t>magyarnyelv-tankönyvek</a:t>
            </a:r>
            <a:r>
              <a:rPr lang="sk-SK" sz="1100" dirty="0"/>
              <a:t> – </a:t>
            </a:r>
            <a:r>
              <a:rPr lang="sk-SK" sz="1100" dirty="0" err="1"/>
              <a:t>néhány</a:t>
            </a:r>
            <a:r>
              <a:rPr lang="sk-SK" sz="1100" dirty="0"/>
              <a:t> </a:t>
            </a:r>
            <a:r>
              <a:rPr lang="sk-SK" sz="1100" dirty="0" err="1"/>
              <a:t>szempontból</a:t>
            </a:r>
            <a:r>
              <a:rPr lang="sk-SK" sz="1100" dirty="0"/>
              <a:t>. IN: </a:t>
            </a:r>
            <a:r>
              <a:rPr lang="sk-SK" sz="1100" dirty="0" err="1"/>
              <a:t>Tanulmányok</a:t>
            </a:r>
            <a:r>
              <a:rPr lang="sk-SK" sz="1100" dirty="0"/>
              <a:t> a </a:t>
            </a:r>
            <a:r>
              <a:rPr lang="sk-SK" sz="1100" dirty="0" err="1"/>
              <a:t>tankönyvkutatás</a:t>
            </a:r>
            <a:r>
              <a:rPr lang="sk-SK" sz="1100" dirty="0"/>
              <a:t> </a:t>
            </a:r>
            <a:r>
              <a:rPr lang="sk-SK" sz="1100" dirty="0" err="1"/>
              <a:t>feladatairól</a:t>
            </a:r>
            <a:r>
              <a:rPr lang="sk-SK" sz="1100" dirty="0"/>
              <a:t>, </a:t>
            </a:r>
            <a:r>
              <a:rPr lang="sk-SK" sz="1100" dirty="0" err="1"/>
              <a:t>módszereiről</a:t>
            </a:r>
            <a:r>
              <a:rPr lang="sk-SK" sz="1100" dirty="0"/>
              <a:t>. </a:t>
            </a:r>
            <a:r>
              <a:rPr lang="sk-SK" sz="1100" dirty="0" err="1"/>
              <a:t>Terra</a:t>
            </a:r>
            <a:r>
              <a:rPr lang="sk-SK" sz="1100" dirty="0"/>
              <a:t> </a:t>
            </a:r>
            <a:r>
              <a:rPr lang="sk-SK" sz="1100" dirty="0" err="1"/>
              <a:t>Kiadó</a:t>
            </a:r>
            <a:r>
              <a:rPr lang="sk-SK" sz="1100" dirty="0"/>
              <a:t>, Bratislava. 125 – 134. </a:t>
            </a:r>
          </a:p>
          <a:p>
            <a:pPr marL="177800" indent="-177800">
              <a:lnSpc>
                <a:spcPct val="120000"/>
              </a:lnSpc>
              <a:spcBef>
                <a:spcPts val="0"/>
              </a:spcBef>
              <a:buNone/>
            </a:pPr>
            <a:r>
              <a:rPr lang="sk-SK" sz="1100" dirty="0"/>
              <a:t>SIMON Szabolcs 2015a: Ideológia a </a:t>
            </a:r>
            <a:r>
              <a:rPr lang="sk-SK" sz="1100" dirty="0" err="1"/>
              <a:t>tankönyvekben</a:t>
            </a:r>
            <a:r>
              <a:rPr lang="sk-SK" sz="1100" dirty="0"/>
              <a:t> </a:t>
            </a:r>
            <a:r>
              <a:rPr lang="sk-SK" sz="1100" dirty="0" err="1"/>
              <a:t>és</a:t>
            </a:r>
            <a:r>
              <a:rPr lang="sk-SK" sz="1100" dirty="0"/>
              <a:t> a </a:t>
            </a:r>
            <a:r>
              <a:rPr lang="sk-SK" sz="1100" dirty="0" err="1"/>
              <a:t>tantervekben</a:t>
            </a:r>
            <a:r>
              <a:rPr lang="sk-SK" sz="1100" dirty="0"/>
              <a:t>. IN: </a:t>
            </a:r>
            <a:r>
              <a:rPr lang="sk-SK" sz="1100" dirty="0" err="1"/>
              <a:t>Innováció</a:t>
            </a:r>
            <a:r>
              <a:rPr lang="sk-SK" sz="1100" dirty="0"/>
              <a:t> </a:t>
            </a:r>
            <a:r>
              <a:rPr lang="sk-SK" sz="1100" dirty="0" err="1"/>
              <a:t>és</a:t>
            </a:r>
            <a:r>
              <a:rPr lang="sk-SK" sz="1100" dirty="0"/>
              <a:t> </a:t>
            </a:r>
            <a:r>
              <a:rPr lang="sk-SK" sz="1100" dirty="0" err="1"/>
              <a:t>kreativitás</a:t>
            </a:r>
            <a:r>
              <a:rPr lang="sk-SK" sz="1100" dirty="0"/>
              <a:t> </a:t>
            </a:r>
            <a:r>
              <a:rPr lang="sk-SK" sz="1100" dirty="0" err="1"/>
              <a:t>az</a:t>
            </a:r>
            <a:r>
              <a:rPr lang="sk-SK" sz="1100" dirty="0"/>
              <a:t> </a:t>
            </a:r>
            <a:r>
              <a:rPr lang="sk-SK" sz="1100" dirty="0" err="1"/>
              <a:t>oktatásban</a:t>
            </a:r>
            <a:r>
              <a:rPr lang="sk-SK" sz="1100" dirty="0"/>
              <a:t> </a:t>
            </a:r>
            <a:r>
              <a:rPr lang="sk-SK" sz="1100" dirty="0" err="1"/>
              <a:t>és</a:t>
            </a:r>
            <a:r>
              <a:rPr lang="sk-SK" sz="1100" dirty="0"/>
              <a:t> a </a:t>
            </a:r>
            <a:r>
              <a:rPr lang="sk-SK" sz="1100" dirty="0" err="1"/>
              <a:t>tudományban</a:t>
            </a:r>
            <a:r>
              <a:rPr lang="sk-SK" sz="1100" dirty="0"/>
              <a:t>. A </a:t>
            </a:r>
            <a:r>
              <a:rPr lang="sk-SK" sz="1100" dirty="0" err="1"/>
              <a:t>Selye</a:t>
            </a:r>
            <a:r>
              <a:rPr lang="sk-SK" sz="1100" dirty="0"/>
              <a:t> </a:t>
            </a:r>
            <a:r>
              <a:rPr lang="sk-SK" sz="1100" dirty="0" err="1"/>
              <a:t>János</a:t>
            </a:r>
            <a:r>
              <a:rPr lang="sk-SK" sz="1100" dirty="0"/>
              <a:t> </a:t>
            </a:r>
            <a:r>
              <a:rPr lang="sk-SK" sz="1100" dirty="0" err="1"/>
              <a:t>Egyetem</a:t>
            </a:r>
            <a:r>
              <a:rPr lang="sk-SK" sz="1100" dirty="0"/>
              <a:t> 2015-ös </a:t>
            </a:r>
            <a:r>
              <a:rPr lang="sk-SK" sz="1100" dirty="0" err="1"/>
              <a:t>Nemzetközi</a:t>
            </a:r>
            <a:r>
              <a:rPr lang="sk-SK" sz="1100" dirty="0"/>
              <a:t> </a:t>
            </a:r>
            <a:r>
              <a:rPr lang="sk-SK" sz="1100" dirty="0" err="1"/>
              <a:t>Tudományos</a:t>
            </a:r>
            <a:r>
              <a:rPr lang="sk-SK" sz="1100" dirty="0"/>
              <a:t> </a:t>
            </a:r>
            <a:r>
              <a:rPr lang="sk-SK" sz="1100" dirty="0" err="1"/>
              <a:t>Konferenciájának</a:t>
            </a:r>
            <a:r>
              <a:rPr lang="sk-SK" sz="1100" dirty="0"/>
              <a:t> </a:t>
            </a:r>
            <a:r>
              <a:rPr lang="sk-SK" sz="1100" dirty="0" err="1"/>
              <a:t>tanulmánykötete</a:t>
            </a:r>
            <a:r>
              <a:rPr lang="sk-SK" sz="1100" dirty="0"/>
              <a:t>. </a:t>
            </a:r>
            <a:r>
              <a:rPr lang="sk-SK" sz="1100" dirty="0" err="1"/>
              <a:t>Teológiai</a:t>
            </a:r>
            <a:r>
              <a:rPr lang="sk-SK" sz="1100" dirty="0"/>
              <a:t>- </a:t>
            </a:r>
            <a:r>
              <a:rPr lang="sk-SK" sz="1100" dirty="0" err="1"/>
              <a:t>és</a:t>
            </a:r>
            <a:r>
              <a:rPr lang="sk-SK" sz="1100" dirty="0"/>
              <a:t> </a:t>
            </a:r>
            <a:r>
              <a:rPr lang="sk-SK" sz="1100" dirty="0" err="1"/>
              <a:t>Humántudományi</a:t>
            </a:r>
            <a:r>
              <a:rPr lang="sk-SK" sz="1100" dirty="0"/>
              <a:t> </a:t>
            </a:r>
            <a:r>
              <a:rPr lang="sk-SK" sz="1100" dirty="0" err="1"/>
              <a:t>szekciók</a:t>
            </a:r>
            <a:r>
              <a:rPr lang="sk-SK" sz="1100" dirty="0"/>
              <a:t>. Komárom: </a:t>
            </a:r>
            <a:r>
              <a:rPr lang="sk-SK" sz="1100" dirty="0" err="1"/>
              <a:t>Selye</a:t>
            </a:r>
            <a:r>
              <a:rPr lang="sk-SK" sz="1100" dirty="0"/>
              <a:t> </a:t>
            </a:r>
            <a:r>
              <a:rPr lang="sk-SK" sz="1100" dirty="0" err="1"/>
              <a:t>János</a:t>
            </a:r>
            <a:r>
              <a:rPr lang="sk-SK" sz="1100" dirty="0"/>
              <a:t> </a:t>
            </a:r>
            <a:r>
              <a:rPr lang="sk-SK" sz="1100" dirty="0" err="1"/>
              <a:t>Egyetem</a:t>
            </a:r>
            <a:r>
              <a:rPr lang="sk-SK" sz="1100" dirty="0"/>
              <a:t>. </a:t>
            </a:r>
          </a:p>
          <a:p>
            <a:pPr marL="177800" indent="-177800">
              <a:lnSpc>
                <a:spcPct val="120000"/>
              </a:lnSpc>
              <a:spcBef>
                <a:spcPts val="0"/>
              </a:spcBef>
              <a:buNone/>
            </a:pPr>
            <a:r>
              <a:rPr lang="sk-SK" sz="1100" dirty="0"/>
              <a:t>SIMON Szabolcs 2015b: </a:t>
            </a:r>
            <a:r>
              <a:rPr lang="sk-SK" sz="1100" dirty="0" err="1"/>
              <a:t>Helyzetfelmérés</a:t>
            </a:r>
            <a:r>
              <a:rPr lang="sk-SK" sz="1100" dirty="0"/>
              <a:t> a </a:t>
            </a:r>
            <a:r>
              <a:rPr lang="sk-SK" sz="1100" dirty="0" err="1"/>
              <a:t>magyar</a:t>
            </a:r>
            <a:r>
              <a:rPr lang="sk-SK" sz="1100" dirty="0"/>
              <a:t> </a:t>
            </a:r>
            <a:r>
              <a:rPr lang="sk-SK" sz="1100" dirty="0" err="1"/>
              <a:t>nyelv</a:t>
            </a:r>
            <a:r>
              <a:rPr lang="sk-SK" sz="1100" dirty="0"/>
              <a:t> </a:t>
            </a:r>
            <a:r>
              <a:rPr lang="sk-SK" sz="1100" dirty="0" err="1"/>
              <a:t>és</a:t>
            </a:r>
            <a:r>
              <a:rPr lang="sk-SK" sz="1100" dirty="0"/>
              <a:t> </a:t>
            </a:r>
            <a:r>
              <a:rPr lang="sk-SK" sz="1100" dirty="0" err="1"/>
              <a:t>irodalom</a:t>
            </a:r>
            <a:r>
              <a:rPr lang="sk-SK" sz="1100" dirty="0"/>
              <a:t> </a:t>
            </a:r>
            <a:r>
              <a:rPr lang="sk-SK" sz="1100" dirty="0" err="1"/>
              <a:t>tantárgyról</a:t>
            </a:r>
            <a:r>
              <a:rPr lang="sk-SK" sz="1100" dirty="0"/>
              <a:t> a </a:t>
            </a:r>
            <a:r>
              <a:rPr lang="sk-SK" sz="1100" dirty="0" err="1"/>
              <a:t>szlovákiai</a:t>
            </a:r>
            <a:r>
              <a:rPr lang="sk-SK" sz="1100" dirty="0"/>
              <a:t> </a:t>
            </a:r>
            <a:r>
              <a:rPr lang="sk-SK" sz="1100" dirty="0" err="1"/>
              <a:t>magyar</a:t>
            </a:r>
            <a:r>
              <a:rPr lang="sk-SK" sz="1100" dirty="0"/>
              <a:t> </a:t>
            </a:r>
            <a:r>
              <a:rPr lang="sk-SK" sz="1100" dirty="0" err="1"/>
              <a:t>tannyelvű</a:t>
            </a:r>
            <a:r>
              <a:rPr lang="sk-SK" sz="1100" dirty="0"/>
              <a:t> </a:t>
            </a:r>
            <a:r>
              <a:rPr lang="sk-SK" sz="1100" dirty="0" err="1"/>
              <a:t>középiskolákban</a:t>
            </a:r>
            <a:r>
              <a:rPr lang="sk-SK" sz="1100" dirty="0"/>
              <a:t>, </a:t>
            </a:r>
            <a:r>
              <a:rPr lang="sk-SK" sz="1100" dirty="0" err="1"/>
              <a:t>különös</a:t>
            </a:r>
            <a:r>
              <a:rPr lang="sk-SK" sz="1100" dirty="0"/>
              <a:t> </a:t>
            </a:r>
            <a:r>
              <a:rPr lang="sk-SK" sz="1100" dirty="0" err="1"/>
              <a:t>tekintettel</a:t>
            </a:r>
            <a:r>
              <a:rPr lang="sk-SK" sz="1100" dirty="0"/>
              <a:t> a </a:t>
            </a:r>
            <a:r>
              <a:rPr lang="sk-SK" sz="1100" dirty="0" err="1"/>
              <a:t>tankönyvekre</a:t>
            </a:r>
            <a:r>
              <a:rPr lang="sk-SK" sz="1100" dirty="0"/>
              <a:t>. IN: A </a:t>
            </a:r>
            <a:r>
              <a:rPr lang="sk-SK" sz="1100" dirty="0" err="1"/>
              <a:t>tudományoktól</a:t>
            </a:r>
            <a:r>
              <a:rPr lang="sk-SK" sz="1100" dirty="0"/>
              <a:t> a </a:t>
            </a:r>
            <a:r>
              <a:rPr lang="sk-SK" sz="1100" dirty="0" err="1"/>
              <a:t>művészetekig</a:t>
            </a:r>
            <a:r>
              <a:rPr lang="sk-SK" sz="1100" dirty="0"/>
              <a:t>. </a:t>
            </a:r>
            <a:r>
              <a:rPr lang="sk-SK" sz="1100" dirty="0" err="1"/>
              <a:t>Eger</a:t>
            </a:r>
            <a:r>
              <a:rPr lang="sk-SK" sz="1100" dirty="0"/>
              <a:t>: </a:t>
            </a:r>
            <a:r>
              <a:rPr lang="sk-SK" sz="1100" dirty="0" err="1"/>
              <a:t>Líceum</a:t>
            </a:r>
            <a:r>
              <a:rPr lang="sk-SK" sz="1100" dirty="0"/>
              <a:t> </a:t>
            </a:r>
            <a:r>
              <a:rPr lang="sk-SK" sz="1100" dirty="0" err="1"/>
              <a:t>Kiadó</a:t>
            </a:r>
            <a:r>
              <a:rPr lang="sk-SK" sz="1100" dirty="0"/>
              <a:t>. 51 – 62.</a:t>
            </a:r>
          </a:p>
          <a:p>
            <a:pPr marL="177800" indent="-177800">
              <a:lnSpc>
                <a:spcPct val="120000"/>
              </a:lnSpc>
              <a:spcBef>
                <a:spcPts val="0"/>
              </a:spcBef>
              <a:buNone/>
            </a:pPr>
            <a:r>
              <a:rPr lang="sk-SK" sz="1100" dirty="0"/>
              <a:t>SIMON Szabolcs, 2017: A </a:t>
            </a:r>
            <a:r>
              <a:rPr lang="sk-SK" sz="1100" dirty="0" err="1"/>
              <a:t>szlovákiai</a:t>
            </a:r>
            <a:r>
              <a:rPr lang="sk-SK" sz="1100" dirty="0"/>
              <a:t> </a:t>
            </a:r>
            <a:r>
              <a:rPr lang="sk-SK" sz="1100" dirty="0" err="1"/>
              <a:t>magyar</a:t>
            </a:r>
            <a:r>
              <a:rPr lang="sk-SK" sz="1100" dirty="0"/>
              <a:t> </a:t>
            </a:r>
            <a:r>
              <a:rPr lang="sk-SK" sz="1100" dirty="0" err="1"/>
              <a:t>oktatáspolitikai</a:t>
            </a:r>
            <a:r>
              <a:rPr lang="sk-SK" sz="1100" dirty="0"/>
              <a:t> </a:t>
            </a:r>
            <a:r>
              <a:rPr lang="sk-SK" sz="1100" dirty="0" err="1"/>
              <a:t>helyzet</a:t>
            </a:r>
            <a:r>
              <a:rPr lang="sk-SK" sz="1100" dirty="0"/>
              <a:t> </a:t>
            </a:r>
            <a:r>
              <a:rPr lang="sk-SK" sz="1100" dirty="0" err="1"/>
              <a:t>és</a:t>
            </a:r>
            <a:r>
              <a:rPr lang="sk-SK" sz="1100" dirty="0"/>
              <a:t> a </a:t>
            </a:r>
            <a:r>
              <a:rPr lang="sk-SK" sz="1100" dirty="0" err="1"/>
              <a:t>hazai</a:t>
            </a:r>
            <a:r>
              <a:rPr lang="sk-SK" sz="1100" dirty="0"/>
              <a:t> </a:t>
            </a:r>
            <a:r>
              <a:rPr lang="sk-SK" sz="1100" dirty="0" err="1"/>
              <a:t>tankönyv</a:t>
            </a:r>
            <a:r>
              <a:rPr lang="sk-SK" sz="1100" dirty="0"/>
              <a:t>- </a:t>
            </a:r>
            <a:r>
              <a:rPr lang="sk-SK" sz="1100" dirty="0" err="1"/>
              <a:t>és</a:t>
            </a:r>
            <a:r>
              <a:rPr lang="sk-SK" sz="1100" dirty="0"/>
              <a:t> </a:t>
            </a:r>
            <a:r>
              <a:rPr lang="sk-SK" sz="1100" dirty="0" err="1"/>
              <a:t>tantervkutatás</a:t>
            </a:r>
            <a:r>
              <a:rPr lang="sk-SK" sz="1100" dirty="0"/>
              <a:t> </a:t>
            </a:r>
            <a:r>
              <a:rPr lang="sk-SK" sz="1100" dirty="0" err="1"/>
              <a:t>újabb</a:t>
            </a:r>
            <a:r>
              <a:rPr lang="sk-SK" sz="1100" dirty="0"/>
              <a:t> </a:t>
            </a:r>
            <a:r>
              <a:rPr lang="sk-SK" sz="1100" dirty="0" err="1"/>
              <a:t>eredményeihez</a:t>
            </a:r>
            <a:r>
              <a:rPr lang="sk-SK" sz="1100" dirty="0"/>
              <a:t>. IN: A </a:t>
            </a:r>
            <a:r>
              <a:rPr lang="sk-SK" sz="1100" dirty="0" err="1"/>
              <a:t>tankönyvkutatás</a:t>
            </a:r>
            <a:r>
              <a:rPr lang="sk-SK" sz="1100" dirty="0"/>
              <a:t> </a:t>
            </a:r>
            <a:r>
              <a:rPr lang="sk-SK" sz="1100" dirty="0" err="1"/>
              <a:t>szakmai</a:t>
            </a:r>
            <a:r>
              <a:rPr lang="sk-SK" sz="1100" dirty="0"/>
              <a:t>, </a:t>
            </a:r>
            <a:r>
              <a:rPr lang="sk-SK" sz="1100" dirty="0" err="1"/>
              <a:t>módszertani</a:t>
            </a:r>
            <a:r>
              <a:rPr lang="sk-SK" sz="1100" dirty="0"/>
              <a:t> </a:t>
            </a:r>
            <a:r>
              <a:rPr lang="sk-SK" sz="1100" dirty="0" err="1"/>
              <a:t>kérdései</a:t>
            </a:r>
            <a:r>
              <a:rPr lang="sk-SK" sz="1100" dirty="0"/>
              <a:t>. Komárno: Univerzita J. </a:t>
            </a:r>
            <a:r>
              <a:rPr lang="sk-SK" sz="1100" dirty="0" err="1"/>
              <a:t>Selyeho</a:t>
            </a:r>
            <a:r>
              <a:rPr lang="sk-SK" sz="1100" dirty="0"/>
              <a:t>. 9 – 31.</a:t>
            </a:r>
          </a:p>
          <a:p>
            <a:pPr marL="177800" indent="-177800">
              <a:lnSpc>
                <a:spcPct val="120000"/>
              </a:lnSpc>
              <a:spcBef>
                <a:spcPts val="0"/>
              </a:spcBef>
              <a:buNone/>
            </a:pPr>
            <a:r>
              <a:rPr lang="sk-SK" sz="1100" dirty="0"/>
              <a:t>SIMON Szabolcs–MISAD Katalin 2009: </a:t>
            </a:r>
            <a:r>
              <a:rPr lang="sk-SK" sz="1100" dirty="0" err="1"/>
              <a:t>Nyelvi</a:t>
            </a:r>
            <a:r>
              <a:rPr lang="sk-SK" sz="1100" dirty="0"/>
              <a:t> </a:t>
            </a:r>
            <a:r>
              <a:rPr lang="sk-SK" sz="1100" dirty="0" err="1"/>
              <a:t>ideológiák</a:t>
            </a:r>
            <a:r>
              <a:rPr lang="sk-SK" sz="1100" dirty="0"/>
              <a:t> </a:t>
            </a:r>
            <a:r>
              <a:rPr lang="sk-SK" sz="1100" dirty="0" err="1"/>
              <a:t>és</a:t>
            </a:r>
            <a:r>
              <a:rPr lang="sk-SK" sz="1100" dirty="0"/>
              <a:t> </a:t>
            </a:r>
            <a:r>
              <a:rPr lang="sk-SK" sz="1100" dirty="0" err="1"/>
              <a:t>nyelvhelyességi</a:t>
            </a:r>
            <a:r>
              <a:rPr lang="sk-SK" sz="1100" dirty="0"/>
              <a:t> </a:t>
            </a:r>
            <a:r>
              <a:rPr lang="sk-SK" sz="1100" dirty="0" err="1"/>
              <a:t>babonák</a:t>
            </a:r>
            <a:r>
              <a:rPr lang="sk-SK" sz="1100" dirty="0"/>
              <a:t> </a:t>
            </a:r>
            <a:r>
              <a:rPr lang="sk-SK" sz="1100" dirty="0" err="1"/>
              <a:t>egy</a:t>
            </a:r>
            <a:r>
              <a:rPr lang="sk-SK" sz="1100" dirty="0"/>
              <a:t> </a:t>
            </a:r>
            <a:r>
              <a:rPr lang="sk-SK" sz="1100" dirty="0" err="1"/>
              <a:t>szlovákiai</a:t>
            </a:r>
            <a:r>
              <a:rPr lang="sk-SK" sz="1100" dirty="0"/>
              <a:t> </a:t>
            </a:r>
            <a:r>
              <a:rPr lang="sk-SK" sz="1100" dirty="0" err="1"/>
              <a:t>magyarnyelv-tankönyvben</a:t>
            </a:r>
            <a:r>
              <a:rPr lang="sk-SK" sz="1100" dirty="0"/>
              <a:t>. </a:t>
            </a:r>
            <a:r>
              <a:rPr lang="sk-SK" sz="1100" dirty="0" err="1"/>
              <a:t>Eruditio</a:t>
            </a:r>
            <a:r>
              <a:rPr lang="sk-SK" sz="1100" dirty="0"/>
              <a:t> – </a:t>
            </a:r>
            <a:r>
              <a:rPr lang="sk-SK" sz="1100" dirty="0" err="1"/>
              <a:t>Educatio</a:t>
            </a:r>
            <a:r>
              <a:rPr lang="sk-SK" sz="1100" dirty="0"/>
              <a:t> 4/2: 61 – 68.</a:t>
            </a:r>
          </a:p>
          <a:p>
            <a:pPr marL="177800" indent="-177800">
              <a:lnSpc>
                <a:spcPct val="120000"/>
              </a:lnSpc>
              <a:spcBef>
                <a:spcPts val="0"/>
              </a:spcBef>
              <a:buNone/>
            </a:pPr>
            <a:r>
              <a:rPr lang="sk-SK" sz="1100" dirty="0"/>
              <a:t>SPÁČILOVÁ, Stanislava 2019: Slovenčina v Maďarsku. Problémy používania numeratívneho genitívu a gramatickej kategórie menného rodu. IN: </a:t>
            </a:r>
            <a:r>
              <a:rPr lang="sk-SK" sz="1100" dirty="0" err="1"/>
              <a:t>Király</a:t>
            </a:r>
            <a:r>
              <a:rPr lang="sk-SK" sz="1100" dirty="0"/>
              <a:t> Péter 100. </a:t>
            </a:r>
            <a:r>
              <a:rPr lang="sk-SK" sz="1100" dirty="0" err="1"/>
              <a:t>Tanulmánykötet</a:t>
            </a:r>
            <a:r>
              <a:rPr lang="sk-SK" sz="1100" dirty="0"/>
              <a:t> </a:t>
            </a:r>
            <a:r>
              <a:rPr lang="sk-SK" sz="1100" dirty="0" err="1"/>
              <a:t>Király</a:t>
            </a:r>
            <a:r>
              <a:rPr lang="sk-SK" sz="1100" dirty="0"/>
              <a:t> Péter </a:t>
            </a:r>
            <a:r>
              <a:rPr lang="sk-SK" sz="1100" dirty="0" err="1"/>
              <a:t>tiszteletére</a:t>
            </a:r>
            <a:r>
              <a:rPr lang="sk-SK" sz="1100" dirty="0"/>
              <a:t> I. </a:t>
            </a:r>
            <a:r>
              <a:rPr lang="sk-SK" sz="1100" dirty="0" err="1"/>
              <a:t>Budapest</a:t>
            </a:r>
            <a:r>
              <a:rPr lang="sk-SK" sz="1100" dirty="0"/>
              <a:t>: ELTE BTK </a:t>
            </a:r>
            <a:r>
              <a:rPr lang="sk-SK" sz="1100" dirty="0" err="1"/>
              <a:t>Szláv</a:t>
            </a:r>
            <a:r>
              <a:rPr lang="sk-SK" sz="1100" dirty="0"/>
              <a:t> </a:t>
            </a:r>
            <a:r>
              <a:rPr lang="sk-SK" sz="1100" dirty="0" err="1"/>
              <a:t>Filológiai</a:t>
            </a:r>
            <a:r>
              <a:rPr lang="sk-SK" sz="1100" dirty="0"/>
              <a:t> </a:t>
            </a:r>
            <a:r>
              <a:rPr lang="sk-SK" sz="1100" dirty="0" err="1"/>
              <a:t>Tanszék</a:t>
            </a:r>
            <a:r>
              <a:rPr lang="sk-SK" sz="1100" dirty="0"/>
              <a:t>. 274 – 282.</a:t>
            </a:r>
          </a:p>
          <a:p>
            <a:pPr marL="177800" indent="-177800">
              <a:lnSpc>
                <a:spcPct val="120000"/>
              </a:lnSpc>
              <a:spcBef>
                <a:spcPts val="0"/>
              </a:spcBef>
              <a:buNone/>
            </a:pPr>
            <a:r>
              <a:rPr lang="sk-SK" sz="1100" dirty="0"/>
              <a:t>SZABÓMIHÁLY </a:t>
            </a:r>
            <a:r>
              <a:rPr lang="sk-SK" sz="1100" dirty="0" err="1"/>
              <a:t>Gizella</a:t>
            </a:r>
            <a:r>
              <a:rPr lang="sk-SK" sz="1100" dirty="0"/>
              <a:t> 2010: A </a:t>
            </a:r>
            <a:r>
              <a:rPr lang="sk-SK" sz="1100" dirty="0" err="1"/>
              <a:t>magyar</a:t>
            </a:r>
            <a:r>
              <a:rPr lang="sk-SK" sz="1100" dirty="0"/>
              <a:t> </a:t>
            </a:r>
            <a:r>
              <a:rPr lang="sk-SK" sz="1100" dirty="0" err="1"/>
              <a:t>nyelvű</a:t>
            </a:r>
            <a:r>
              <a:rPr lang="sk-SK" sz="1100" dirty="0"/>
              <a:t> </a:t>
            </a:r>
            <a:r>
              <a:rPr lang="sk-SK" sz="1100" dirty="0" err="1"/>
              <a:t>oktatás</a:t>
            </a:r>
            <a:r>
              <a:rPr lang="sk-SK" sz="1100" dirty="0"/>
              <a:t> </a:t>
            </a:r>
            <a:r>
              <a:rPr lang="sk-SK" sz="1100" dirty="0" err="1"/>
              <a:t>Szlovákiában</a:t>
            </a:r>
            <a:r>
              <a:rPr lang="sk-SK" sz="1100" dirty="0"/>
              <a:t> a </a:t>
            </a:r>
            <a:r>
              <a:rPr lang="sk-SK" sz="1100" dirty="0" err="1"/>
              <a:t>rendszerváltozás</a:t>
            </a:r>
            <a:r>
              <a:rPr lang="sk-SK" sz="1100" dirty="0"/>
              <a:t> </a:t>
            </a:r>
            <a:r>
              <a:rPr lang="sk-SK" sz="1100" dirty="0" err="1"/>
              <a:t>után</a:t>
            </a:r>
            <a:r>
              <a:rPr lang="sk-SK" sz="1100" dirty="0"/>
              <a:t>. IN: </a:t>
            </a:r>
            <a:r>
              <a:rPr lang="sk-SK" sz="1100" dirty="0" err="1"/>
              <a:t>és</a:t>
            </a:r>
            <a:r>
              <a:rPr lang="sk-SK" sz="1100" dirty="0"/>
              <a:t> </a:t>
            </a:r>
            <a:r>
              <a:rPr lang="sk-SK" sz="1100" dirty="0" err="1"/>
              <a:t>oktatás</a:t>
            </a:r>
            <a:r>
              <a:rPr lang="sk-SK" sz="1100" dirty="0"/>
              <a:t> </a:t>
            </a:r>
            <a:r>
              <a:rPr lang="sk-SK" sz="1100" dirty="0" err="1"/>
              <a:t>kisebbségben</a:t>
            </a:r>
            <a:r>
              <a:rPr lang="sk-SK" sz="1100" dirty="0"/>
              <a:t>. </a:t>
            </a:r>
            <a:r>
              <a:rPr lang="sk-SK" sz="1100" dirty="0" err="1"/>
              <a:t>Kárpát-medencei</a:t>
            </a:r>
            <a:r>
              <a:rPr lang="sk-SK" sz="1100" dirty="0"/>
              <a:t> </a:t>
            </a:r>
            <a:r>
              <a:rPr lang="sk-SK" sz="1100" dirty="0" err="1"/>
              <a:t>körkép</a:t>
            </a:r>
            <a:r>
              <a:rPr lang="sk-SK" sz="1100" dirty="0"/>
              <a:t>. </a:t>
            </a:r>
            <a:r>
              <a:rPr lang="sk-SK" sz="1100" dirty="0" err="1"/>
              <a:t>Segédkönyvek</a:t>
            </a:r>
            <a:r>
              <a:rPr lang="sk-SK" sz="1100" dirty="0"/>
              <a:t> a </a:t>
            </a:r>
            <a:r>
              <a:rPr lang="sk-SK" sz="1100" dirty="0" err="1"/>
              <a:t>nyelvészet</a:t>
            </a:r>
            <a:r>
              <a:rPr lang="sk-SK" sz="1100" dirty="0"/>
              <a:t> </a:t>
            </a:r>
            <a:r>
              <a:rPr lang="sk-SK" sz="1100" dirty="0" err="1"/>
              <a:t>tanulmányozásához</a:t>
            </a:r>
            <a:r>
              <a:rPr lang="sk-SK" sz="1100" dirty="0"/>
              <a:t> 135. </a:t>
            </a:r>
            <a:r>
              <a:rPr lang="sk-SK" sz="1100" dirty="0" err="1"/>
              <a:t>Tinta</a:t>
            </a:r>
            <a:r>
              <a:rPr lang="sk-SK" sz="1100" dirty="0"/>
              <a:t> </a:t>
            </a:r>
            <a:r>
              <a:rPr lang="sk-SK" sz="1100" dirty="0" err="1"/>
              <a:t>Könyvkiadó</a:t>
            </a:r>
            <a:r>
              <a:rPr lang="sk-SK" sz="1100" dirty="0"/>
              <a:t>, </a:t>
            </a:r>
            <a:r>
              <a:rPr lang="sk-SK" sz="1100" dirty="0" err="1"/>
              <a:t>Budapest</a:t>
            </a:r>
            <a:r>
              <a:rPr lang="sk-SK" sz="1100" dirty="0"/>
              <a:t>. 279 – 316. </a:t>
            </a:r>
          </a:p>
          <a:p>
            <a:pPr marL="177800" indent="-177800">
              <a:lnSpc>
                <a:spcPct val="120000"/>
              </a:lnSpc>
              <a:spcBef>
                <a:spcPts val="0"/>
              </a:spcBef>
              <a:buNone/>
            </a:pPr>
            <a:r>
              <a:rPr lang="sk-SK" sz="1100" dirty="0"/>
              <a:t>SZARKA </a:t>
            </a:r>
            <a:r>
              <a:rPr lang="sk-SK" sz="1100" dirty="0" err="1"/>
              <a:t>László</a:t>
            </a:r>
            <a:r>
              <a:rPr lang="sk-SK" sz="1100" dirty="0"/>
              <a:t> 2011. </a:t>
            </a:r>
            <a:r>
              <a:rPr lang="sk-SK" sz="1100" dirty="0" err="1"/>
              <a:t>Magyar</a:t>
            </a:r>
            <a:r>
              <a:rPr lang="sk-SK" sz="1100" dirty="0"/>
              <a:t> </a:t>
            </a:r>
            <a:r>
              <a:rPr lang="sk-SK" sz="1100" dirty="0" err="1"/>
              <a:t>tannyelvű</a:t>
            </a:r>
            <a:r>
              <a:rPr lang="sk-SK" sz="1100" dirty="0"/>
              <a:t> </a:t>
            </a:r>
            <a:r>
              <a:rPr lang="sk-SK" sz="1100" dirty="0" err="1"/>
              <a:t>közoktatás</a:t>
            </a:r>
            <a:r>
              <a:rPr lang="sk-SK" sz="1100" dirty="0"/>
              <a:t> </a:t>
            </a:r>
            <a:r>
              <a:rPr lang="sk-SK" sz="1100" dirty="0" err="1"/>
              <a:t>és</a:t>
            </a:r>
            <a:r>
              <a:rPr lang="sk-SK" sz="1100" dirty="0"/>
              <a:t> </a:t>
            </a:r>
            <a:r>
              <a:rPr lang="sk-SK" sz="1100" dirty="0" err="1"/>
              <a:t>felsőoktatás</a:t>
            </a:r>
            <a:r>
              <a:rPr lang="sk-SK" sz="1100" dirty="0"/>
              <a:t> </a:t>
            </a:r>
            <a:r>
              <a:rPr lang="sk-SK" sz="1100" dirty="0" err="1"/>
              <a:t>Szlovákiában</a:t>
            </a:r>
            <a:r>
              <a:rPr lang="sk-SK" sz="1100" dirty="0"/>
              <a:t>. </a:t>
            </a:r>
            <a:r>
              <a:rPr lang="sk-SK" sz="1100" dirty="0" err="1"/>
              <a:t>Adatok</a:t>
            </a:r>
            <a:r>
              <a:rPr lang="sk-SK" sz="1100" dirty="0"/>
              <a:t> a </a:t>
            </a:r>
            <a:r>
              <a:rPr lang="sk-SK" sz="1100" dirty="0" err="1"/>
              <a:t>jogszabályi</a:t>
            </a:r>
            <a:r>
              <a:rPr lang="sk-SK" sz="1100" dirty="0"/>
              <a:t> </a:t>
            </a:r>
            <a:r>
              <a:rPr lang="sk-SK" sz="1100" dirty="0" err="1"/>
              <a:t>és</a:t>
            </a:r>
            <a:r>
              <a:rPr lang="sk-SK" sz="1100" dirty="0"/>
              <a:t> </a:t>
            </a:r>
            <a:r>
              <a:rPr lang="sk-SK" sz="1100" dirty="0" err="1"/>
              <a:t>tannyelvi</a:t>
            </a:r>
            <a:r>
              <a:rPr lang="sk-SK" sz="1100" dirty="0"/>
              <a:t> </a:t>
            </a:r>
            <a:r>
              <a:rPr lang="sk-SK" sz="1100" dirty="0" err="1"/>
              <a:t>szabályozásról</a:t>
            </a:r>
            <a:r>
              <a:rPr lang="sk-SK" sz="1100" dirty="0"/>
              <a:t>. IN: </a:t>
            </a:r>
            <a:r>
              <a:rPr lang="sk-SK" sz="1100" dirty="0" err="1"/>
              <a:t>Nemzetiségi</a:t>
            </a:r>
            <a:r>
              <a:rPr lang="sk-SK" sz="1100" dirty="0"/>
              <a:t> </a:t>
            </a:r>
            <a:r>
              <a:rPr lang="sk-SK" sz="1100" dirty="0" err="1"/>
              <a:t>iskolák</a:t>
            </a:r>
            <a:r>
              <a:rPr lang="sk-SK" sz="1100" dirty="0"/>
              <a:t> </a:t>
            </a:r>
            <a:r>
              <a:rPr lang="sk-SK" sz="1100" dirty="0" err="1"/>
              <a:t>Magyarországon</a:t>
            </a:r>
            <a:r>
              <a:rPr lang="sk-SK" sz="1100" dirty="0"/>
              <a:t>, </a:t>
            </a:r>
            <a:r>
              <a:rPr lang="sk-SK" sz="1100" dirty="0" err="1"/>
              <a:t>Szlovákiában</a:t>
            </a:r>
            <a:r>
              <a:rPr lang="sk-SK" sz="1100" dirty="0"/>
              <a:t> </a:t>
            </a:r>
            <a:r>
              <a:rPr lang="sk-SK" sz="1100" dirty="0" err="1"/>
              <a:t>és</a:t>
            </a:r>
            <a:r>
              <a:rPr lang="sk-SK" sz="1100" dirty="0"/>
              <a:t> </a:t>
            </a:r>
            <a:r>
              <a:rPr lang="sk-SK" sz="1100" dirty="0" err="1"/>
              <a:t>Szlovéniában</a:t>
            </a:r>
            <a:r>
              <a:rPr lang="sk-SK" sz="1100" dirty="0"/>
              <a:t>. </a:t>
            </a:r>
            <a:r>
              <a:rPr lang="sk-SK" sz="1100" dirty="0" err="1"/>
              <a:t>Muravidék</a:t>
            </a:r>
            <a:r>
              <a:rPr lang="sk-SK" sz="1100" dirty="0"/>
              <a:t> </a:t>
            </a:r>
            <a:r>
              <a:rPr lang="sk-SK" sz="1100" dirty="0" err="1"/>
              <a:t>Baráti</a:t>
            </a:r>
            <a:r>
              <a:rPr lang="sk-SK" sz="1100" dirty="0"/>
              <a:t> </a:t>
            </a:r>
            <a:r>
              <a:rPr lang="sk-SK" sz="1100" dirty="0" err="1"/>
              <a:t>Kör</a:t>
            </a:r>
            <a:r>
              <a:rPr lang="sk-SK" sz="1100" dirty="0"/>
              <a:t> </a:t>
            </a:r>
            <a:r>
              <a:rPr lang="sk-SK" sz="1100" dirty="0" err="1"/>
              <a:t>Kulturális</a:t>
            </a:r>
            <a:r>
              <a:rPr lang="sk-SK" sz="1100" dirty="0"/>
              <a:t> </a:t>
            </a:r>
            <a:r>
              <a:rPr lang="sk-SK" sz="1100" dirty="0" err="1"/>
              <a:t>Egyesület</a:t>
            </a:r>
            <a:r>
              <a:rPr lang="sk-SK" sz="1100" dirty="0"/>
              <a:t>: </a:t>
            </a:r>
            <a:r>
              <a:rPr lang="sk-SK" sz="1100" dirty="0" err="1"/>
              <a:t>Pilisvörösvár</a:t>
            </a:r>
            <a:r>
              <a:rPr lang="sk-SK" sz="1100" dirty="0"/>
              <a:t>. 130 – 136. </a:t>
            </a:r>
          </a:p>
          <a:p>
            <a:pPr marL="177800" indent="-177800">
              <a:lnSpc>
                <a:spcPct val="120000"/>
              </a:lnSpc>
              <a:spcBef>
                <a:spcPts val="0"/>
              </a:spcBef>
              <a:buNone/>
            </a:pPr>
            <a:r>
              <a:rPr lang="sk-SK" sz="1100" dirty="0"/>
              <a:t>TÓTH, Andrej 2018: Menšinová vysokoškolská výuka </a:t>
            </a:r>
            <a:r>
              <a:rPr lang="sk-SK" sz="1100" dirty="0" err="1"/>
              <a:t>jako</a:t>
            </a:r>
            <a:r>
              <a:rPr lang="sk-SK" sz="1100" dirty="0"/>
              <a:t> politická otázka – maďarské </a:t>
            </a:r>
            <a:r>
              <a:rPr lang="sk-SK" sz="1100" dirty="0" err="1"/>
              <a:t>požadavky</a:t>
            </a:r>
            <a:r>
              <a:rPr lang="sk-SK" sz="1100" dirty="0"/>
              <a:t> v Československu 1918 – 1938. IN: Česko-maďarské obzory. Kapitoly z </a:t>
            </a:r>
            <a:r>
              <a:rPr lang="sk-SK" sz="1100" dirty="0" err="1"/>
              <a:t>dějín</a:t>
            </a:r>
            <a:r>
              <a:rPr lang="sk-SK" sz="1100" dirty="0"/>
              <a:t> česko-maďarských </a:t>
            </a:r>
            <a:r>
              <a:rPr lang="sk-SK" sz="1100" dirty="0" err="1"/>
              <a:t>vztahů</a:t>
            </a:r>
            <a:r>
              <a:rPr lang="sk-SK" sz="1100" dirty="0"/>
              <a:t>. (</a:t>
            </a:r>
            <a:r>
              <a:rPr lang="sk-SK" sz="1100" dirty="0" err="1"/>
              <a:t>ed</a:t>
            </a:r>
            <a:r>
              <a:rPr lang="sk-SK" sz="1100" dirty="0"/>
              <a:t>. </a:t>
            </a:r>
            <a:r>
              <a:rPr lang="sk-SK" sz="1100" dirty="0" err="1"/>
              <a:t>Januška</a:t>
            </a:r>
            <a:r>
              <a:rPr lang="sk-SK" sz="1100" dirty="0"/>
              <a:t>, </a:t>
            </a:r>
            <a:r>
              <a:rPr lang="sk-SK" sz="1100" dirty="0" err="1"/>
              <a:t>Jiří</a:t>
            </a:r>
            <a:r>
              <a:rPr lang="sk-SK" sz="1100" dirty="0"/>
              <a:t>). Praha: Univerzita Karlova – </a:t>
            </a:r>
            <a:r>
              <a:rPr lang="sk-SK" sz="1100" dirty="0" err="1"/>
              <a:t>Karolimun</a:t>
            </a:r>
            <a:r>
              <a:rPr lang="sk-SK" sz="1100" dirty="0"/>
              <a:t>. 66 – 75.</a:t>
            </a:r>
          </a:p>
          <a:p>
            <a:pPr marL="177800" indent="-177800">
              <a:lnSpc>
                <a:spcPct val="120000"/>
              </a:lnSpc>
              <a:spcBef>
                <a:spcPts val="0"/>
              </a:spcBef>
              <a:buNone/>
            </a:pPr>
            <a:r>
              <a:rPr lang="sk-SK" sz="1100" dirty="0"/>
              <a:t>TÓTH </a:t>
            </a:r>
            <a:r>
              <a:rPr lang="sk-SK" sz="1100" dirty="0" err="1"/>
              <a:t>Sándor</a:t>
            </a:r>
            <a:r>
              <a:rPr lang="sk-SK" sz="1100" dirty="0"/>
              <a:t> </a:t>
            </a:r>
            <a:r>
              <a:rPr lang="sk-SK" sz="1100" dirty="0" err="1"/>
              <a:t>János</a:t>
            </a:r>
            <a:r>
              <a:rPr lang="sk-SK" sz="1100" dirty="0"/>
              <a:t> 2004: Vplyv slovenskej školy na identitu absolventa. IN: Perspektívy štúdia a výskumu v spoločenských vedách. Trnava: Univerzita Cyrila a Metoda. 117 – 123.</a:t>
            </a:r>
          </a:p>
          <a:p>
            <a:pPr marL="177800" indent="-177800">
              <a:lnSpc>
                <a:spcPct val="120000"/>
              </a:lnSpc>
              <a:spcBef>
                <a:spcPts val="0"/>
              </a:spcBef>
              <a:buNone/>
            </a:pPr>
            <a:r>
              <a:rPr lang="sk-SK" sz="1100" dirty="0"/>
              <a:t>TÓTH </a:t>
            </a:r>
            <a:r>
              <a:rPr lang="sk-SK" sz="1100" dirty="0" err="1"/>
              <a:t>Sándor</a:t>
            </a:r>
            <a:r>
              <a:rPr lang="sk-SK" sz="1100" dirty="0"/>
              <a:t> </a:t>
            </a:r>
            <a:r>
              <a:rPr lang="sk-SK" sz="1100" dirty="0" err="1"/>
              <a:t>János</a:t>
            </a:r>
            <a:r>
              <a:rPr lang="sk-SK" sz="1100" dirty="0"/>
              <a:t> 2006: Používanie slovenčiny v školách v </a:t>
            </a:r>
            <a:r>
              <a:rPr lang="sk-SK" sz="1100" dirty="0" err="1"/>
              <a:t>Békešskej</a:t>
            </a:r>
            <a:r>
              <a:rPr lang="sk-SK" sz="1100" dirty="0"/>
              <a:t> župe IN: Varia XIII. Zborník materiálov kolokvia mladých jazykovedcov (Modra 3. – 5. 12. 2003). Bratislava: Slovenská jazykovedná spoločnosť pri SAV – JUĽŠ. 177 – 183.</a:t>
            </a:r>
          </a:p>
          <a:p>
            <a:pPr marL="177800" indent="-177800">
              <a:lnSpc>
                <a:spcPct val="120000"/>
              </a:lnSpc>
              <a:spcBef>
                <a:spcPts val="0"/>
              </a:spcBef>
              <a:buNone/>
            </a:pPr>
            <a:r>
              <a:rPr lang="sk-SK" sz="1100" dirty="0"/>
              <a:t>TÓTH </a:t>
            </a:r>
            <a:r>
              <a:rPr lang="sk-SK" sz="1100" dirty="0" err="1"/>
              <a:t>Sándor</a:t>
            </a:r>
            <a:r>
              <a:rPr lang="sk-SK" sz="1100" dirty="0"/>
              <a:t> </a:t>
            </a:r>
            <a:r>
              <a:rPr lang="sk-SK" sz="1100" dirty="0" err="1"/>
              <a:t>János</a:t>
            </a:r>
            <a:r>
              <a:rPr lang="sk-SK" sz="1100" dirty="0"/>
              <a:t> 2008a: Používanie slovenského jazyka v škole vo Veľkom </a:t>
            </a:r>
            <a:r>
              <a:rPr lang="sk-SK" sz="1100" dirty="0" err="1"/>
              <a:t>Bánhedeši</a:t>
            </a:r>
            <a:r>
              <a:rPr lang="sk-SK" sz="1100" dirty="0"/>
              <a:t> v súčasnosti. IN: Analytické sondy do textu 3. Banská Bystrica: Fakulta humanitných vied Univerzity Mateja Bela. 233 – 236.</a:t>
            </a:r>
          </a:p>
          <a:p>
            <a:pPr marL="177800" indent="-177800">
              <a:lnSpc>
                <a:spcPct val="120000"/>
              </a:lnSpc>
              <a:spcBef>
                <a:spcPts val="0"/>
              </a:spcBef>
              <a:buNone/>
            </a:pPr>
            <a:r>
              <a:rPr lang="sk-SK" sz="1100" dirty="0"/>
              <a:t>TÓTH </a:t>
            </a:r>
            <a:r>
              <a:rPr lang="sk-SK" sz="1100" dirty="0" err="1"/>
              <a:t>Sándor</a:t>
            </a:r>
            <a:r>
              <a:rPr lang="sk-SK" sz="1100" dirty="0"/>
              <a:t> </a:t>
            </a:r>
            <a:r>
              <a:rPr lang="sk-SK" sz="1100" dirty="0" err="1"/>
              <a:t>János</a:t>
            </a:r>
            <a:r>
              <a:rPr lang="sk-SK" sz="1100" dirty="0"/>
              <a:t> 2008b: Slovenčina v školách v Maďarsku. IN: Slováci v zahraničí 25. Martin: Matica slovenská. 161 – 181.</a:t>
            </a:r>
          </a:p>
          <a:p>
            <a:pPr marL="177800" indent="-177800">
              <a:lnSpc>
                <a:spcPct val="120000"/>
              </a:lnSpc>
              <a:spcBef>
                <a:spcPts val="0"/>
              </a:spcBef>
              <a:buNone/>
            </a:pPr>
            <a:r>
              <a:rPr lang="sk-SK" sz="1100" dirty="0"/>
              <a:t>TÓTH </a:t>
            </a:r>
            <a:r>
              <a:rPr lang="sk-SK" sz="1100" dirty="0" err="1"/>
              <a:t>Sándor</a:t>
            </a:r>
            <a:r>
              <a:rPr lang="sk-SK" sz="1100" dirty="0"/>
              <a:t> </a:t>
            </a:r>
            <a:r>
              <a:rPr lang="sk-SK" sz="1100" dirty="0" err="1"/>
              <a:t>János</a:t>
            </a:r>
            <a:r>
              <a:rPr lang="sk-SK" sz="1100" dirty="0"/>
              <a:t> 2011: Slovenské školstvo v Maďarsku – integrácia a segregácia. IN: </a:t>
            </a:r>
            <a:r>
              <a:rPr lang="sk-SK" sz="1100" dirty="0" err="1"/>
              <a:t>Studia</a:t>
            </a:r>
            <a:r>
              <a:rPr lang="sk-SK" sz="1100" dirty="0"/>
              <a:t> </a:t>
            </a:r>
            <a:r>
              <a:rPr lang="sk-SK" sz="1100" dirty="0" err="1"/>
              <a:t>Scientifica</a:t>
            </a:r>
            <a:r>
              <a:rPr lang="sk-SK" sz="1100" dirty="0"/>
              <a:t> </a:t>
            </a:r>
            <a:r>
              <a:rPr lang="sk-SK" sz="1100" dirty="0" err="1"/>
              <a:t>Facultatis</a:t>
            </a:r>
            <a:r>
              <a:rPr lang="sk-SK" sz="1100" dirty="0"/>
              <a:t> </a:t>
            </a:r>
            <a:r>
              <a:rPr lang="sk-SK" sz="1100" dirty="0" err="1"/>
              <a:t>Paedagigicae</a:t>
            </a:r>
            <a:r>
              <a:rPr lang="sk-SK" sz="1100" dirty="0"/>
              <a:t> 4. X. Ružomberok: </a:t>
            </a:r>
            <a:r>
              <a:rPr lang="sk-SK" sz="1100" dirty="0" err="1"/>
              <a:t>Verbum</a:t>
            </a:r>
            <a:r>
              <a:rPr lang="sk-SK" sz="1100" dirty="0"/>
              <a:t>, Katolícka univerzita v Ružomberku. 48 – 70. </a:t>
            </a:r>
          </a:p>
          <a:p>
            <a:pPr marL="0" indent="0">
              <a:lnSpc>
                <a:spcPct val="120000"/>
              </a:lnSpc>
              <a:spcBef>
                <a:spcPts val="0"/>
              </a:spcBef>
              <a:buNone/>
            </a:pPr>
            <a:endParaRPr lang="sk-SK" sz="1100" dirty="0"/>
          </a:p>
        </p:txBody>
      </p:sp>
    </p:spTree>
    <p:extLst>
      <p:ext uri="{BB962C8B-B14F-4D97-AF65-F5344CB8AC3E}">
        <p14:creationId xmlns:p14="http://schemas.microsoft.com/office/powerpoint/2010/main" val="4189311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38200" y="626533"/>
            <a:ext cx="10515600" cy="5550430"/>
          </a:xfrm>
        </p:spPr>
        <p:txBody>
          <a:bodyPr>
            <a:normAutofit fontScale="40000" lnSpcReduction="20000"/>
          </a:bodyPr>
          <a:lstStyle/>
          <a:p>
            <a:pPr marL="177800" indent="-177800">
              <a:lnSpc>
                <a:spcPct val="120000"/>
              </a:lnSpc>
              <a:spcBef>
                <a:spcPts val="0"/>
              </a:spcBef>
              <a:buNone/>
            </a:pPr>
            <a:r>
              <a:rPr lang="sk-SK" dirty="0"/>
              <a:t>TÓTH </a:t>
            </a:r>
            <a:r>
              <a:rPr lang="sk-SK" dirty="0" err="1"/>
              <a:t>Sándor</a:t>
            </a:r>
            <a:r>
              <a:rPr lang="sk-SK" dirty="0"/>
              <a:t> </a:t>
            </a:r>
            <a:r>
              <a:rPr lang="sk-SK" dirty="0" err="1"/>
              <a:t>János</a:t>
            </a:r>
            <a:r>
              <a:rPr lang="sk-SK" dirty="0"/>
              <a:t> 2013: </a:t>
            </a:r>
            <a:r>
              <a:rPr lang="sk-SK" dirty="0" err="1"/>
              <a:t>Sprachliche</a:t>
            </a:r>
            <a:r>
              <a:rPr lang="sk-SK" dirty="0"/>
              <a:t> </a:t>
            </a:r>
            <a:r>
              <a:rPr lang="sk-SK" dirty="0" err="1"/>
              <a:t>Attitüden</a:t>
            </a:r>
            <a:r>
              <a:rPr lang="sk-SK" dirty="0"/>
              <a:t> der </a:t>
            </a:r>
            <a:r>
              <a:rPr lang="sk-SK" dirty="0" err="1"/>
              <a:t>Slowaken</a:t>
            </a:r>
            <a:r>
              <a:rPr lang="sk-SK" dirty="0"/>
              <a:t> in </a:t>
            </a:r>
            <a:r>
              <a:rPr lang="sk-SK" dirty="0" err="1"/>
              <a:t>Südostungarn</a:t>
            </a:r>
            <a:r>
              <a:rPr lang="sk-SK" dirty="0"/>
              <a:t> – </a:t>
            </a:r>
            <a:r>
              <a:rPr lang="sk-SK" dirty="0" err="1"/>
              <a:t>Einfluss</a:t>
            </a:r>
            <a:r>
              <a:rPr lang="sk-SK" dirty="0"/>
              <a:t> </a:t>
            </a:r>
            <a:r>
              <a:rPr lang="sk-SK" dirty="0" err="1"/>
              <a:t>zum</a:t>
            </a:r>
            <a:r>
              <a:rPr lang="sk-SK" dirty="0"/>
              <a:t> </a:t>
            </a:r>
            <a:r>
              <a:rPr lang="sk-SK" dirty="0" err="1"/>
              <a:t>Schulwesen</a:t>
            </a:r>
            <a:r>
              <a:rPr lang="sk-SK" dirty="0"/>
              <a:t>. IN: New </a:t>
            </a:r>
            <a:r>
              <a:rPr lang="sk-SK" dirty="0" err="1"/>
              <a:t>Challenges</a:t>
            </a:r>
            <a:r>
              <a:rPr lang="sk-SK" dirty="0"/>
              <a:t> in </a:t>
            </a:r>
            <a:r>
              <a:rPr lang="sk-SK" dirty="0" err="1"/>
              <a:t>Education</a:t>
            </a:r>
            <a:r>
              <a:rPr lang="sk-SK" dirty="0"/>
              <a:t>. </a:t>
            </a:r>
            <a:r>
              <a:rPr lang="sk-SK" dirty="0" err="1"/>
              <a:t>Retrospection</a:t>
            </a:r>
            <a:r>
              <a:rPr lang="sk-SK" dirty="0"/>
              <a:t> of </a:t>
            </a:r>
            <a:r>
              <a:rPr lang="sk-SK" dirty="0" err="1"/>
              <a:t>History</a:t>
            </a:r>
            <a:r>
              <a:rPr lang="sk-SK" dirty="0"/>
              <a:t> of </a:t>
            </a:r>
            <a:r>
              <a:rPr lang="sk-SK" dirty="0" err="1"/>
              <a:t>Education</a:t>
            </a:r>
            <a:r>
              <a:rPr lang="sk-SK" dirty="0"/>
              <a:t> to </a:t>
            </a:r>
            <a:r>
              <a:rPr lang="sk-SK" dirty="0" err="1"/>
              <a:t>the</a:t>
            </a:r>
            <a:r>
              <a:rPr lang="sk-SK" dirty="0"/>
              <a:t> </a:t>
            </a:r>
            <a:r>
              <a:rPr lang="sk-SK" dirty="0" err="1"/>
              <a:t>Future</a:t>
            </a:r>
            <a:r>
              <a:rPr lang="sk-SK" dirty="0"/>
              <a:t> in </a:t>
            </a:r>
            <a:r>
              <a:rPr lang="sk-SK" dirty="0" err="1"/>
              <a:t>the</a:t>
            </a:r>
            <a:r>
              <a:rPr lang="sk-SK" dirty="0"/>
              <a:t> </a:t>
            </a:r>
            <a:r>
              <a:rPr lang="sk-SK" dirty="0" err="1"/>
              <a:t>Interdisciplinary</a:t>
            </a:r>
            <a:r>
              <a:rPr lang="sk-SK" dirty="0"/>
              <a:t> </a:t>
            </a:r>
            <a:r>
              <a:rPr lang="sk-SK" dirty="0" err="1"/>
              <a:t>Dialogue</a:t>
            </a:r>
            <a:r>
              <a:rPr lang="sk-SK" dirty="0"/>
              <a:t> </a:t>
            </a:r>
            <a:r>
              <a:rPr lang="sk-SK" dirty="0" err="1"/>
              <a:t>among</a:t>
            </a:r>
            <a:r>
              <a:rPr lang="sk-SK" dirty="0"/>
              <a:t> </a:t>
            </a:r>
            <a:r>
              <a:rPr lang="sk-SK" dirty="0" err="1"/>
              <a:t>Didactics</a:t>
            </a:r>
            <a:r>
              <a:rPr lang="sk-SK" dirty="0"/>
              <a:t> of </a:t>
            </a:r>
            <a:r>
              <a:rPr lang="sk-SK" dirty="0" err="1"/>
              <a:t>Various</a:t>
            </a:r>
            <a:r>
              <a:rPr lang="sk-SK" dirty="0"/>
              <a:t> School </a:t>
            </a:r>
            <a:r>
              <a:rPr lang="sk-SK" dirty="0" err="1"/>
              <a:t>Subjects</a:t>
            </a:r>
            <a:r>
              <a:rPr lang="sk-SK" dirty="0"/>
              <a:t>. </a:t>
            </a:r>
            <a:r>
              <a:rPr lang="sk-SK" dirty="0" err="1"/>
              <a:t>Ružomerok</a:t>
            </a:r>
            <a:r>
              <a:rPr lang="sk-SK" dirty="0"/>
              <a:t>: VERBUM – vydavateľstvo Katolíckej univerzity v Ružomberku. 232 – 259.</a:t>
            </a:r>
          </a:p>
          <a:p>
            <a:pPr marL="177800" indent="-177800">
              <a:lnSpc>
                <a:spcPct val="120000"/>
              </a:lnSpc>
              <a:spcBef>
                <a:spcPts val="0"/>
              </a:spcBef>
              <a:buNone/>
            </a:pPr>
            <a:r>
              <a:rPr lang="sk-SK" dirty="0"/>
              <a:t>TÓTH </a:t>
            </a:r>
            <a:r>
              <a:rPr lang="sk-SK" dirty="0" err="1"/>
              <a:t>Sándor</a:t>
            </a:r>
            <a:r>
              <a:rPr lang="sk-SK" dirty="0"/>
              <a:t> </a:t>
            </a:r>
            <a:r>
              <a:rPr lang="sk-SK" dirty="0" err="1"/>
              <a:t>János</a:t>
            </a:r>
            <a:r>
              <a:rPr lang="sk-SK" dirty="0"/>
              <a:t> 2014: Využitie areálových a kontaktových javov vo vyučovaní cudzieho jazyka IN: Zborník z medzinárodnej konferencie Univerzity J. </a:t>
            </a:r>
            <a:r>
              <a:rPr lang="sk-SK" dirty="0" err="1"/>
              <a:t>Selyeho</a:t>
            </a:r>
            <a:r>
              <a:rPr lang="sk-SK" dirty="0"/>
              <a:t> – 2014 „Vzdelávanie a veda na začiatku XXI. storočia“ Komárno: UJS. 184 – 190. </a:t>
            </a:r>
          </a:p>
          <a:p>
            <a:pPr marL="177800" indent="-177800">
              <a:lnSpc>
                <a:spcPct val="120000"/>
              </a:lnSpc>
              <a:spcBef>
                <a:spcPts val="0"/>
              </a:spcBef>
              <a:buNone/>
            </a:pPr>
            <a:r>
              <a:rPr lang="sk-SK" dirty="0"/>
              <a:t>TÓTH </a:t>
            </a:r>
            <a:r>
              <a:rPr lang="sk-SK" dirty="0" err="1"/>
              <a:t>Sándor</a:t>
            </a:r>
            <a:r>
              <a:rPr lang="sk-SK" dirty="0"/>
              <a:t> </a:t>
            </a:r>
            <a:r>
              <a:rPr lang="sk-SK" dirty="0" err="1"/>
              <a:t>János</a:t>
            </a:r>
            <a:r>
              <a:rPr lang="sk-SK" dirty="0"/>
              <a:t> 2015: Jazykový obraz sveta v učebniciach slovenčiny a maďarčiny ako cudzieho jazyka IN: Jazyk v politických, ideologických a interkultúrnych vzťahoch. </a:t>
            </a:r>
            <a:r>
              <a:rPr lang="sk-SK" dirty="0" err="1"/>
              <a:t>Sociolinguistica</a:t>
            </a:r>
            <a:r>
              <a:rPr lang="sk-SK" dirty="0"/>
              <a:t> </a:t>
            </a:r>
            <a:r>
              <a:rPr lang="sk-SK" dirty="0" err="1"/>
              <a:t>Slovaca</a:t>
            </a:r>
            <a:r>
              <a:rPr lang="sk-SK" dirty="0"/>
              <a:t> 8. Bratislava: VEDA. 61–176. </a:t>
            </a:r>
          </a:p>
          <a:p>
            <a:pPr marL="177800" indent="-177800">
              <a:lnSpc>
                <a:spcPct val="120000"/>
              </a:lnSpc>
              <a:spcBef>
                <a:spcPts val="0"/>
              </a:spcBef>
              <a:buNone/>
            </a:pPr>
            <a:r>
              <a:rPr lang="sk-SK" dirty="0"/>
              <a:t>TÓTH </a:t>
            </a:r>
            <a:r>
              <a:rPr lang="sk-SK" dirty="0" err="1"/>
              <a:t>Sándor</a:t>
            </a:r>
            <a:r>
              <a:rPr lang="sk-SK" dirty="0"/>
              <a:t> </a:t>
            </a:r>
            <a:r>
              <a:rPr lang="sk-SK" dirty="0" err="1"/>
              <a:t>János</a:t>
            </a:r>
            <a:r>
              <a:rPr lang="sk-SK" dirty="0"/>
              <a:t> 2017: A </a:t>
            </a:r>
            <a:r>
              <a:rPr lang="sk-SK" dirty="0" err="1"/>
              <a:t>szlovák</a:t>
            </a:r>
            <a:r>
              <a:rPr lang="sk-SK" dirty="0"/>
              <a:t> </a:t>
            </a:r>
            <a:r>
              <a:rPr lang="sk-SK" dirty="0" err="1"/>
              <a:t>nyelvészet</a:t>
            </a:r>
            <a:r>
              <a:rPr lang="sk-SK" dirty="0"/>
              <a:t> </a:t>
            </a:r>
            <a:r>
              <a:rPr lang="sk-SK" dirty="0" err="1"/>
              <a:t>egyetemi</a:t>
            </a:r>
            <a:r>
              <a:rPr lang="sk-SK" dirty="0"/>
              <a:t> </a:t>
            </a:r>
            <a:r>
              <a:rPr lang="sk-SK" dirty="0" err="1"/>
              <a:t>tankönyvei</a:t>
            </a:r>
            <a:r>
              <a:rPr lang="sk-SK" dirty="0"/>
              <a:t> </a:t>
            </a:r>
            <a:r>
              <a:rPr lang="sk-SK" dirty="0" err="1"/>
              <a:t>magyar</a:t>
            </a:r>
            <a:r>
              <a:rPr lang="sk-SK" dirty="0"/>
              <a:t> </a:t>
            </a:r>
            <a:r>
              <a:rPr lang="sk-SK" dirty="0" err="1"/>
              <a:t>összefüggésben</a:t>
            </a:r>
            <a:r>
              <a:rPr lang="sk-SK" dirty="0"/>
              <a:t> IN: A </a:t>
            </a:r>
            <a:r>
              <a:rPr lang="sk-SK" dirty="0" err="1"/>
              <a:t>tankönyvkutatás</a:t>
            </a:r>
            <a:r>
              <a:rPr lang="sk-SK" dirty="0"/>
              <a:t> </a:t>
            </a:r>
            <a:r>
              <a:rPr lang="sk-SK" dirty="0" err="1"/>
              <a:t>szakmai</a:t>
            </a:r>
            <a:r>
              <a:rPr lang="sk-SK" dirty="0"/>
              <a:t>, </a:t>
            </a:r>
            <a:r>
              <a:rPr lang="sk-SK" dirty="0" err="1"/>
              <a:t>módszertani</a:t>
            </a:r>
            <a:r>
              <a:rPr lang="sk-SK" dirty="0"/>
              <a:t> </a:t>
            </a:r>
            <a:r>
              <a:rPr lang="sk-SK" dirty="0" err="1"/>
              <a:t>kérdései</a:t>
            </a:r>
            <a:r>
              <a:rPr lang="sk-SK" dirty="0"/>
              <a:t>. Komárom: </a:t>
            </a:r>
            <a:r>
              <a:rPr lang="sk-SK" dirty="0" err="1"/>
              <a:t>Selye</a:t>
            </a:r>
            <a:r>
              <a:rPr lang="sk-SK" dirty="0"/>
              <a:t> </a:t>
            </a:r>
            <a:r>
              <a:rPr lang="sk-SK" dirty="0" err="1"/>
              <a:t>János</a:t>
            </a:r>
            <a:r>
              <a:rPr lang="sk-SK" dirty="0"/>
              <a:t> </a:t>
            </a:r>
            <a:r>
              <a:rPr lang="sk-SK" dirty="0" err="1"/>
              <a:t>Egyetem</a:t>
            </a:r>
            <a:r>
              <a:rPr lang="sk-SK" dirty="0"/>
              <a:t>. 336 – 352. </a:t>
            </a:r>
          </a:p>
          <a:p>
            <a:pPr marL="177800" indent="-177800">
              <a:lnSpc>
                <a:spcPct val="120000"/>
              </a:lnSpc>
              <a:spcBef>
                <a:spcPts val="0"/>
              </a:spcBef>
              <a:buNone/>
            </a:pPr>
            <a:r>
              <a:rPr lang="sk-SK" dirty="0"/>
              <a:t>TUŠKOVÁ, Tünde 2018: Jazykové znalosti študentov slovenského pôvodu v Maďarsku. IN: Synchrónne a diachrónne kontexty jazykovej komunikácie. Banská Bystrica: </a:t>
            </a:r>
            <a:r>
              <a:rPr lang="sk-SK" dirty="0" err="1"/>
              <a:t>Belianum</a:t>
            </a:r>
            <a:r>
              <a:rPr lang="sk-SK" dirty="0"/>
              <a:t> UMB. 335 – 341.</a:t>
            </a:r>
          </a:p>
          <a:p>
            <a:pPr marL="177800" indent="-177800">
              <a:lnSpc>
                <a:spcPct val="120000"/>
              </a:lnSpc>
              <a:spcBef>
                <a:spcPts val="0"/>
              </a:spcBef>
              <a:buNone/>
            </a:pPr>
            <a:r>
              <a:rPr lang="sk-SK" dirty="0"/>
              <a:t>TUŠKOVÁ, Tünde 2019: Sociolingvistický výskum v dvojjazyčnom univerzitnom prostredí. IN: </a:t>
            </a:r>
            <a:r>
              <a:rPr lang="sk-SK" dirty="0" err="1"/>
              <a:t>Király</a:t>
            </a:r>
            <a:r>
              <a:rPr lang="sk-SK" dirty="0"/>
              <a:t> Péter 100. </a:t>
            </a:r>
            <a:r>
              <a:rPr lang="sk-SK" dirty="0" err="1"/>
              <a:t>Tanulmánykötet</a:t>
            </a:r>
            <a:r>
              <a:rPr lang="sk-SK" dirty="0"/>
              <a:t> </a:t>
            </a:r>
            <a:r>
              <a:rPr lang="sk-SK" dirty="0" err="1"/>
              <a:t>Király</a:t>
            </a:r>
            <a:r>
              <a:rPr lang="sk-SK" dirty="0"/>
              <a:t> Péter </a:t>
            </a:r>
            <a:r>
              <a:rPr lang="sk-SK" dirty="0" err="1"/>
              <a:t>tiszteletére</a:t>
            </a:r>
            <a:r>
              <a:rPr lang="sk-SK" dirty="0"/>
              <a:t> I. </a:t>
            </a:r>
            <a:r>
              <a:rPr lang="sk-SK" dirty="0" err="1"/>
              <a:t>Budapest</a:t>
            </a:r>
            <a:r>
              <a:rPr lang="sk-SK" dirty="0"/>
              <a:t>: ELTE BTK </a:t>
            </a:r>
            <a:r>
              <a:rPr lang="sk-SK" dirty="0" err="1"/>
              <a:t>Szláv</a:t>
            </a:r>
            <a:r>
              <a:rPr lang="sk-SK" dirty="0"/>
              <a:t> </a:t>
            </a:r>
            <a:r>
              <a:rPr lang="sk-SK" dirty="0" err="1"/>
              <a:t>Filológiai</a:t>
            </a:r>
            <a:r>
              <a:rPr lang="sk-SK" dirty="0"/>
              <a:t> </a:t>
            </a:r>
            <a:r>
              <a:rPr lang="sk-SK" dirty="0" err="1"/>
              <a:t>Tanszék</a:t>
            </a:r>
            <a:r>
              <a:rPr lang="sk-SK" dirty="0"/>
              <a:t>, 2019. 283 – 291.</a:t>
            </a:r>
          </a:p>
          <a:p>
            <a:pPr marL="177800" indent="-177800">
              <a:lnSpc>
                <a:spcPct val="120000"/>
              </a:lnSpc>
              <a:spcBef>
                <a:spcPts val="0"/>
              </a:spcBef>
              <a:buNone/>
            </a:pPr>
            <a:r>
              <a:rPr lang="sk-SK" dirty="0"/>
              <a:t>TUŠKOVÁ, Tünde 2012: Akým jazykom, s kým a kedy rozprávajú naši mladí v Maďarsku. IN: </a:t>
            </a:r>
            <a:r>
              <a:rPr lang="sk-SK" dirty="0" err="1"/>
              <a:t>Individualna</a:t>
            </a:r>
            <a:r>
              <a:rPr lang="sk-SK" dirty="0"/>
              <a:t> in </a:t>
            </a:r>
            <a:r>
              <a:rPr lang="sk-SK" dirty="0" err="1"/>
              <a:t>kolektivna</a:t>
            </a:r>
            <a:r>
              <a:rPr lang="sk-SK" dirty="0"/>
              <a:t> </a:t>
            </a:r>
            <a:r>
              <a:rPr lang="sk-SK" dirty="0" err="1"/>
              <a:t>dvojezicnost</a:t>
            </a:r>
            <a:r>
              <a:rPr lang="sk-SK" dirty="0"/>
              <a:t>. </a:t>
            </a:r>
            <a:r>
              <a:rPr lang="sk-SK" dirty="0" err="1"/>
              <a:t>Ljubljana</a:t>
            </a:r>
            <a:r>
              <a:rPr lang="sk-SK" dirty="0"/>
              <a:t>: </a:t>
            </a:r>
            <a:r>
              <a:rPr lang="sk-SK" dirty="0" err="1"/>
              <a:t>Znanstvena</a:t>
            </a:r>
            <a:r>
              <a:rPr lang="sk-SK" dirty="0"/>
              <a:t> </a:t>
            </a:r>
            <a:r>
              <a:rPr lang="sk-SK" dirty="0" err="1"/>
              <a:t>založba</a:t>
            </a:r>
            <a:r>
              <a:rPr lang="sk-SK" dirty="0"/>
              <a:t> </a:t>
            </a:r>
            <a:r>
              <a:rPr lang="sk-SK" dirty="0" err="1"/>
              <a:t>Filozofske</a:t>
            </a:r>
            <a:r>
              <a:rPr lang="sk-SK" dirty="0"/>
              <a:t> </a:t>
            </a:r>
            <a:r>
              <a:rPr lang="sk-SK" dirty="0" err="1"/>
              <a:t>fakultete</a:t>
            </a:r>
            <a:r>
              <a:rPr lang="sk-SK" dirty="0"/>
              <a:t>. 113 – 121.</a:t>
            </a:r>
          </a:p>
          <a:p>
            <a:pPr marL="177800" indent="-177800">
              <a:lnSpc>
                <a:spcPct val="120000"/>
              </a:lnSpc>
              <a:spcBef>
                <a:spcPts val="0"/>
              </a:spcBef>
              <a:buNone/>
            </a:pPr>
            <a:r>
              <a:rPr lang="sk-SK" dirty="0"/>
              <a:t>TUŠKOVÁ, Tünde 2014: Používanie slovenského jazyka v kruhu poslucháčov slovakistiky na území </a:t>
            </a:r>
            <a:r>
              <a:rPr lang="sk-SK" dirty="0" err="1"/>
              <a:t>Mad’arska</a:t>
            </a:r>
            <a:r>
              <a:rPr lang="sk-SK" dirty="0"/>
              <a:t>. IN: </a:t>
            </a:r>
            <a:r>
              <a:rPr lang="sk-SK" dirty="0" err="1"/>
              <a:t>Romanoslavica</a:t>
            </a:r>
            <a:r>
              <a:rPr lang="sk-SK" dirty="0"/>
              <a:t> 50 / 2. 105 – 111. </a:t>
            </a:r>
          </a:p>
          <a:p>
            <a:pPr marL="177800" indent="-177800">
              <a:lnSpc>
                <a:spcPct val="120000"/>
              </a:lnSpc>
              <a:spcBef>
                <a:spcPts val="0"/>
              </a:spcBef>
              <a:buNone/>
            </a:pPr>
            <a:r>
              <a:rPr lang="sk-SK" dirty="0"/>
              <a:t>TUŠKOVÁ, Tünde 2016: Slovenský jazyk v univerzitnom bilingválnom prostredí. </a:t>
            </a:r>
            <a:r>
              <a:rPr lang="sk-SK" dirty="0" err="1"/>
              <a:t>Békešská</a:t>
            </a:r>
            <a:r>
              <a:rPr lang="sk-SK" dirty="0"/>
              <a:t> Čaba: Výskumný ústav Slovákov v Maďarsku.</a:t>
            </a:r>
          </a:p>
          <a:p>
            <a:pPr marL="177800" indent="-177800">
              <a:lnSpc>
                <a:spcPct val="120000"/>
              </a:lnSpc>
              <a:spcBef>
                <a:spcPts val="0"/>
              </a:spcBef>
              <a:buNone/>
            </a:pPr>
            <a:r>
              <a:rPr lang="sk-SK" dirty="0"/>
              <a:t>UHRINOVÁ, Alžbeta 2009: A </a:t>
            </a:r>
            <a:r>
              <a:rPr lang="sk-SK" dirty="0" err="1"/>
              <a:t>szlovák</a:t>
            </a:r>
            <a:r>
              <a:rPr lang="sk-SK" dirty="0"/>
              <a:t> </a:t>
            </a:r>
            <a:r>
              <a:rPr lang="sk-SK" dirty="0" err="1"/>
              <a:t>nyelv</a:t>
            </a:r>
            <a:r>
              <a:rPr lang="sk-SK" dirty="0"/>
              <a:t> </a:t>
            </a:r>
            <a:r>
              <a:rPr lang="sk-SK" dirty="0" err="1"/>
              <a:t>tanulásának</a:t>
            </a:r>
            <a:r>
              <a:rPr lang="sk-SK" dirty="0"/>
              <a:t> </a:t>
            </a:r>
            <a:r>
              <a:rPr lang="sk-SK" dirty="0" err="1"/>
              <a:t>lehetőségei</a:t>
            </a:r>
            <a:r>
              <a:rPr lang="sk-SK" dirty="0"/>
              <a:t> </a:t>
            </a:r>
            <a:r>
              <a:rPr lang="sk-SK" dirty="0" err="1"/>
              <a:t>Magyarországon</a:t>
            </a:r>
            <a:r>
              <a:rPr lang="sk-SK" dirty="0"/>
              <a:t> </a:t>
            </a:r>
            <a:r>
              <a:rPr lang="sk-SK" dirty="0" err="1"/>
              <a:t>az</a:t>
            </a:r>
            <a:r>
              <a:rPr lang="sk-SK" dirty="0"/>
              <a:t> </a:t>
            </a:r>
            <a:r>
              <a:rPr lang="sk-SK" dirty="0" err="1"/>
              <a:t>iskolában</a:t>
            </a:r>
            <a:r>
              <a:rPr lang="sk-SK" dirty="0"/>
              <a:t> </a:t>
            </a:r>
            <a:r>
              <a:rPr lang="sk-SK" dirty="0" err="1"/>
              <a:t>és</a:t>
            </a:r>
            <a:r>
              <a:rPr lang="sk-SK" dirty="0"/>
              <a:t> </a:t>
            </a:r>
            <a:r>
              <a:rPr lang="sk-SK" dirty="0" err="1"/>
              <a:t>az</a:t>
            </a:r>
            <a:r>
              <a:rPr lang="sk-SK" dirty="0"/>
              <a:t> </a:t>
            </a:r>
            <a:r>
              <a:rPr lang="sk-SK" dirty="0" err="1"/>
              <a:t>iskolán</a:t>
            </a:r>
            <a:r>
              <a:rPr lang="sk-SK" dirty="0"/>
              <a:t> </a:t>
            </a:r>
            <a:r>
              <a:rPr lang="sk-SK" dirty="0" err="1"/>
              <a:t>kívül</a:t>
            </a:r>
            <a:r>
              <a:rPr lang="sk-SK" dirty="0"/>
              <a:t>. IN: A </a:t>
            </a:r>
            <a:r>
              <a:rPr lang="sk-SK" dirty="0" err="1"/>
              <a:t>magyar</a:t>
            </a:r>
            <a:r>
              <a:rPr lang="sk-SK" dirty="0"/>
              <a:t> </a:t>
            </a:r>
            <a:r>
              <a:rPr lang="sk-SK" dirty="0" err="1"/>
              <a:t>mint</a:t>
            </a:r>
            <a:r>
              <a:rPr lang="sk-SK" dirty="0"/>
              <a:t> </a:t>
            </a:r>
            <a:r>
              <a:rPr lang="sk-SK" dirty="0" err="1"/>
              <a:t>európai</a:t>
            </a:r>
            <a:r>
              <a:rPr lang="sk-SK" dirty="0"/>
              <a:t> </a:t>
            </a:r>
            <a:r>
              <a:rPr lang="sk-SK" dirty="0" err="1"/>
              <a:t>és</a:t>
            </a:r>
            <a:r>
              <a:rPr lang="sk-SK" dirty="0"/>
              <a:t> </a:t>
            </a:r>
            <a:r>
              <a:rPr lang="sk-SK" dirty="0" err="1"/>
              <a:t>világnyelv</a:t>
            </a:r>
            <a:r>
              <a:rPr lang="sk-SK" dirty="0"/>
              <a:t>. A XVIII. MANYE </a:t>
            </a:r>
            <a:r>
              <a:rPr lang="sk-SK" dirty="0" err="1"/>
              <a:t>Kongresszus</a:t>
            </a:r>
            <a:r>
              <a:rPr lang="sk-SK" dirty="0"/>
              <a:t> </a:t>
            </a:r>
            <a:r>
              <a:rPr lang="sk-SK" dirty="0" err="1"/>
              <a:t>előadásai</a:t>
            </a:r>
            <a:r>
              <a:rPr lang="sk-SK" dirty="0"/>
              <a:t>. </a:t>
            </a:r>
            <a:r>
              <a:rPr lang="sk-SK" dirty="0" err="1"/>
              <a:t>Budapest</a:t>
            </a:r>
            <a:r>
              <a:rPr lang="sk-SK" dirty="0"/>
              <a:t>: MANYE – </a:t>
            </a:r>
            <a:r>
              <a:rPr lang="sk-SK" dirty="0" err="1"/>
              <a:t>Balassi</a:t>
            </a:r>
            <a:r>
              <a:rPr lang="sk-SK" dirty="0"/>
              <a:t> </a:t>
            </a:r>
            <a:r>
              <a:rPr lang="sk-SK" dirty="0" err="1"/>
              <a:t>Intézet</a:t>
            </a:r>
            <a:r>
              <a:rPr lang="sk-SK" dirty="0"/>
              <a:t> </a:t>
            </a:r>
          </a:p>
          <a:p>
            <a:pPr marL="177800" indent="-177800">
              <a:lnSpc>
                <a:spcPct val="120000"/>
              </a:lnSpc>
              <a:spcBef>
                <a:spcPts val="0"/>
              </a:spcBef>
              <a:buNone/>
            </a:pPr>
            <a:r>
              <a:rPr lang="sk-SK" dirty="0"/>
              <a:t>UHRINOVÁ, Alžbeta 2010: Inštitúcie Slovákov v Maďarsku. IN: Kontexty identity. Jubilejný zborník na </a:t>
            </a:r>
            <a:r>
              <a:rPr lang="sk-SK" dirty="0" err="1"/>
              <a:t>počesť</a:t>
            </a:r>
            <a:r>
              <a:rPr lang="sk-SK" dirty="0"/>
              <a:t> Anny </a:t>
            </a:r>
            <a:r>
              <a:rPr lang="sk-SK" dirty="0" err="1"/>
              <a:t>Divičanovej</a:t>
            </a:r>
            <a:r>
              <a:rPr lang="sk-SK" dirty="0"/>
              <a:t> – </a:t>
            </a:r>
            <a:r>
              <a:rPr lang="sk-SK" dirty="0" err="1"/>
              <a:t>Az</a:t>
            </a:r>
            <a:r>
              <a:rPr lang="sk-SK" dirty="0"/>
              <a:t> </a:t>
            </a:r>
            <a:r>
              <a:rPr lang="sk-SK" dirty="0" err="1"/>
              <a:t>identitás</a:t>
            </a:r>
            <a:r>
              <a:rPr lang="sk-SK" dirty="0"/>
              <a:t> </a:t>
            </a:r>
            <a:r>
              <a:rPr lang="sk-SK" dirty="0" err="1"/>
              <a:t>kontextusai</a:t>
            </a:r>
            <a:r>
              <a:rPr lang="sk-SK" dirty="0"/>
              <a:t>. </a:t>
            </a:r>
            <a:r>
              <a:rPr lang="sk-SK" dirty="0" err="1"/>
              <a:t>Békéscsaba</a:t>
            </a:r>
            <a:r>
              <a:rPr lang="sk-SK" dirty="0"/>
              <a:t>: </a:t>
            </a:r>
            <a:r>
              <a:rPr lang="sk-SK" dirty="0" err="1"/>
              <a:t>Országos</a:t>
            </a:r>
            <a:r>
              <a:rPr lang="sk-SK" dirty="0"/>
              <a:t> </a:t>
            </a:r>
            <a:r>
              <a:rPr lang="sk-SK" dirty="0" err="1"/>
              <a:t>Szlovák</a:t>
            </a:r>
            <a:r>
              <a:rPr lang="sk-SK" dirty="0"/>
              <a:t> </a:t>
            </a:r>
            <a:r>
              <a:rPr lang="sk-SK" dirty="0" err="1"/>
              <a:t>Önkormányzat</a:t>
            </a:r>
            <a:r>
              <a:rPr lang="sk-SK" dirty="0"/>
              <a:t> – ELTE BTK </a:t>
            </a:r>
            <a:r>
              <a:rPr lang="sk-SK" dirty="0" err="1"/>
              <a:t>Szláv</a:t>
            </a:r>
            <a:r>
              <a:rPr lang="sk-SK" dirty="0"/>
              <a:t> </a:t>
            </a:r>
            <a:r>
              <a:rPr lang="sk-SK" dirty="0" err="1"/>
              <a:t>Filológiaia</a:t>
            </a:r>
            <a:r>
              <a:rPr lang="sk-SK" dirty="0"/>
              <a:t> </a:t>
            </a:r>
            <a:r>
              <a:rPr lang="sk-SK" dirty="0" err="1"/>
              <a:t>Tanszék</a:t>
            </a:r>
            <a:r>
              <a:rPr lang="sk-SK" dirty="0"/>
              <a:t> – Ústav etnológie SAV – </a:t>
            </a:r>
            <a:r>
              <a:rPr lang="sk-SK" dirty="0" err="1"/>
              <a:t>Magyarországi</a:t>
            </a:r>
            <a:r>
              <a:rPr lang="sk-SK" dirty="0"/>
              <a:t> </a:t>
            </a:r>
            <a:r>
              <a:rPr lang="sk-SK" dirty="0" err="1"/>
              <a:t>Szlovákok</a:t>
            </a:r>
            <a:r>
              <a:rPr lang="sk-SK" dirty="0"/>
              <a:t> </a:t>
            </a:r>
            <a:r>
              <a:rPr lang="sk-SK" dirty="0" err="1"/>
              <a:t>Kutatóintézete</a:t>
            </a:r>
            <a:r>
              <a:rPr lang="sk-SK" dirty="0"/>
              <a:t>. 473 – 482.</a:t>
            </a:r>
          </a:p>
          <a:p>
            <a:pPr marL="177800" indent="-177800">
              <a:lnSpc>
                <a:spcPct val="120000"/>
              </a:lnSpc>
              <a:spcBef>
                <a:spcPts val="0"/>
              </a:spcBef>
              <a:buNone/>
            </a:pPr>
            <a:r>
              <a:rPr lang="sk-SK" dirty="0"/>
              <a:t>UHRINOVÁ, Alžbeta 2016: O slovenskom školskom systéme v Maďarsku. IN: Slováci v zahraničí 33. Martin: Matica slovenská. 43 – 54.</a:t>
            </a:r>
          </a:p>
          <a:p>
            <a:pPr marL="177800" indent="-177800">
              <a:lnSpc>
                <a:spcPct val="120000"/>
              </a:lnSpc>
              <a:spcBef>
                <a:spcPts val="0"/>
              </a:spcBef>
              <a:buNone/>
            </a:pPr>
            <a:r>
              <a:rPr lang="sk-SK" dirty="0"/>
              <a:t>VANČO Ildikó – KOZMÁCS István (</a:t>
            </a:r>
            <a:r>
              <a:rPr lang="sk-SK" dirty="0" err="1"/>
              <a:t>red</a:t>
            </a:r>
            <a:r>
              <a:rPr lang="sk-SK" dirty="0"/>
              <a:t>.) 2014. A </a:t>
            </a:r>
            <a:r>
              <a:rPr lang="sk-SK" dirty="0" err="1"/>
              <a:t>kisebbségi</a:t>
            </a:r>
            <a:r>
              <a:rPr lang="sk-SK" dirty="0"/>
              <a:t> </a:t>
            </a:r>
            <a:r>
              <a:rPr lang="sk-SK" dirty="0" err="1"/>
              <a:t>magyar</a:t>
            </a:r>
            <a:r>
              <a:rPr lang="sk-SK" dirty="0"/>
              <a:t> </a:t>
            </a:r>
            <a:r>
              <a:rPr lang="sk-SK" dirty="0" err="1"/>
              <a:t>nyelvtantanítás</a:t>
            </a:r>
            <a:r>
              <a:rPr lang="sk-SK" dirty="0"/>
              <a:t> </a:t>
            </a:r>
            <a:r>
              <a:rPr lang="sk-SK" dirty="0" err="1"/>
              <a:t>kihívásai</a:t>
            </a:r>
            <a:r>
              <a:rPr lang="sk-SK" dirty="0"/>
              <a:t> a 21. </a:t>
            </a:r>
            <a:r>
              <a:rPr lang="sk-SK" dirty="0" err="1"/>
              <a:t>század</a:t>
            </a:r>
            <a:r>
              <a:rPr lang="sk-SK" dirty="0"/>
              <a:t> </a:t>
            </a:r>
            <a:r>
              <a:rPr lang="sk-SK" dirty="0" err="1"/>
              <a:t>elején</a:t>
            </a:r>
            <a:r>
              <a:rPr lang="sk-SK" dirty="0"/>
              <a:t>. </a:t>
            </a:r>
            <a:r>
              <a:rPr lang="sk-SK" dirty="0" err="1"/>
              <a:t>Nyitrai</a:t>
            </a:r>
            <a:r>
              <a:rPr lang="sk-SK" dirty="0"/>
              <a:t> </a:t>
            </a:r>
            <a:r>
              <a:rPr lang="sk-SK" dirty="0" err="1"/>
              <a:t>Konstantin</a:t>
            </a:r>
            <a:r>
              <a:rPr lang="sk-SK" dirty="0"/>
              <a:t> </a:t>
            </a:r>
            <a:r>
              <a:rPr lang="sk-SK" dirty="0" err="1"/>
              <a:t>Filozófus</a:t>
            </a:r>
            <a:r>
              <a:rPr lang="sk-SK" dirty="0"/>
              <a:t> </a:t>
            </a:r>
            <a:r>
              <a:rPr lang="sk-SK" dirty="0" err="1"/>
              <a:t>Egyetem</a:t>
            </a:r>
            <a:r>
              <a:rPr lang="sk-SK" dirty="0"/>
              <a:t> </a:t>
            </a:r>
            <a:r>
              <a:rPr lang="sk-SK" dirty="0" err="1"/>
              <a:t>Közép-Európai</a:t>
            </a:r>
            <a:r>
              <a:rPr lang="sk-SK" dirty="0"/>
              <a:t> </a:t>
            </a:r>
            <a:r>
              <a:rPr lang="sk-SK" dirty="0" err="1"/>
              <a:t>Tanulmányok</a:t>
            </a:r>
            <a:r>
              <a:rPr lang="sk-SK" dirty="0"/>
              <a:t> </a:t>
            </a:r>
            <a:r>
              <a:rPr lang="sk-SK" dirty="0" err="1"/>
              <a:t>Kara</a:t>
            </a:r>
            <a:r>
              <a:rPr lang="sk-SK" dirty="0"/>
              <a:t>, </a:t>
            </a:r>
            <a:r>
              <a:rPr lang="sk-SK" dirty="0" err="1"/>
              <a:t>Nyitra</a:t>
            </a:r>
            <a:r>
              <a:rPr lang="sk-SK" dirty="0"/>
              <a:t>.</a:t>
            </a:r>
          </a:p>
          <a:p>
            <a:pPr marL="177800" indent="-177800">
              <a:lnSpc>
                <a:spcPct val="120000"/>
              </a:lnSpc>
              <a:spcBef>
                <a:spcPts val="0"/>
              </a:spcBef>
              <a:buNone/>
            </a:pPr>
            <a:r>
              <a:rPr lang="sk-SK" dirty="0"/>
              <a:t>VANČO Ildikó 2017: A </a:t>
            </a:r>
            <a:r>
              <a:rPr lang="sk-SK" dirty="0" err="1"/>
              <a:t>határon</a:t>
            </a:r>
            <a:r>
              <a:rPr lang="sk-SK" dirty="0"/>
              <a:t> túli </a:t>
            </a:r>
            <a:r>
              <a:rPr lang="sk-SK" dirty="0" err="1"/>
              <a:t>magyar</a:t>
            </a:r>
            <a:r>
              <a:rPr lang="sk-SK" dirty="0"/>
              <a:t> </a:t>
            </a:r>
            <a:r>
              <a:rPr lang="sk-SK" dirty="0" err="1"/>
              <a:t>tannyelvű</a:t>
            </a:r>
            <a:r>
              <a:rPr lang="sk-SK" dirty="0"/>
              <a:t> </a:t>
            </a:r>
            <a:r>
              <a:rPr lang="sk-SK" dirty="0" err="1"/>
              <a:t>és</a:t>
            </a:r>
            <a:r>
              <a:rPr lang="sk-SK" dirty="0"/>
              <a:t> </a:t>
            </a:r>
            <a:r>
              <a:rPr lang="sk-SK" dirty="0" err="1"/>
              <a:t>magyar</a:t>
            </a:r>
            <a:r>
              <a:rPr lang="sk-SK" dirty="0"/>
              <a:t> </a:t>
            </a:r>
            <a:r>
              <a:rPr lang="sk-SK" dirty="0" err="1"/>
              <a:t>tematikájú</a:t>
            </a:r>
            <a:r>
              <a:rPr lang="sk-SK" dirty="0"/>
              <a:t> </a:t>
            </a:r>
            <a:r>
              <a:rPr lang="sk-SK" dirty="0" err="1"/>
              <a:t>közoktatás</a:t>
            </a:r>
            <a:r>
              <a:rPr lang="sk-SK" dirty="0"/>
              <a:t>. IN: A </a:t>
            </a:r>
            <a:r>
              <a:rPr lang="sk-SK" dirty="0" err="1"/>
              <a:t>magyar</a:t>
            </a:r>
            <a:r>
              <a:rPr lang="sk-SK" dirty="0"/>
              <a:t> </a:t>
            </a:r>
            <a:r>
              <a:rPr lang="sk-SK" dirty="0" err="1"/>
              <a:t>nyelv</a:t>
            </a:r>
            <a:r>
              <a:rPr lang="sk-SK" dirty="0"/>
              <a:t> jelene </a:t>
            </a:r>
            <a:r>
              <a:rPr lang="sk-SK" dirty="0" err="1"/>
              <a:t>és</a:t>
            </a:r>
            <a:r>
              <a:rPr lang="sk-SK" dirty="0"/>
              <a:t> </a:t>
            </a:r>
            <a:r>
              <a:rPr lang="sk-SK" dirty="0" err="1"/>
              <a:t>jövője</a:t>
            </a:r>
            <a:r>
              <a:rPr lang="sk-SK" dirty="0"/>
              <a:t> </a:t>
            </a:r>
            <a:r>
              <a:rPr lang="sk-SK" dirty="0" err="1"/>
              <a:t>Budapest</a:t>
            </a:r>
            <a:r>
              <a:rPr lang="sk-SK" dirty="0"/>
              <a:t>: </a:t>
            </a:r>
            <a:r>
              <a:rPr lang="sk-SK" dirty="0" err="1"/>
              <a:t>Gondolat</a:t>
            </a:r>
            <a:r>
              <a:rPr lang="sk-SK" dirty="0"/>
              <a:t> </a:t>
            </a:r>
            <a:r>
              <a:rPr lang="sk-SK" dirty="0" err="1"/>
              <a:t>Kiadó</a:t>
            </a:r>
            <a:r>
              <a:rPr lang="sk-SK" dirty="0"/>
              <a:t>. 357 – 442.</a:t>
            </a:r>
          </a:p>
          <a:p>
            <a:pPr marL="177800" indent="-177800">
              <a:lnSpc>
                <a:spcPct val="120000"/>
              </a:lnSpc>
              <a:spcBef>
                <a:spcPts val="0"/>
              </a:spcBef>
              <a:buNone/>
            </a:pPr>
            <a:r>
              <a:rPr lang="sk-SK" dirty="0"/>
              <a:t>VANČO, Ildikó 2011: </a:t>
            </a:r>
            <a:r>
              <a:rPr lang="sk-SK" dirty="0" err="1"/>
              <a:t>Interrelationship</a:t>
            </a:r>
            <a:r>
              <a:rPr lang="sk-SK" dirty="0"/>
              <a:t> of </a:t>
            </a:r>
            <a:r>
              <a:rPr lang="sk-SK" dirty="0" err="1"/>
              <a:t>educational</a:t>
            </a:r>
            <a:r>
              <a:rPr lang="sk-SK" dirty="0"/>
              <a:t> </a:t>
            </a:r>
            <a:r>
              <a:rPr lang="sk-SK" dirty="0" err="1"/>
              <a:t>policy</a:t>
            </a:r>
            <a:r>
              <a:rPr lang="sk-SK" dirty="0"/>
              <a:t> and minority </a:t>
            </a:r>
            <a:r>
              <a:rPr lang="sk-SK" dirty="0" err="1"/>
              <a:t>languages</a:t>
            </a:r>
            <a:r>
              <a:rPr lang="sk-SK" dirty="0"/>
              <a:t>. IN: </a:t>
            </a:r>
            <a:r>
              <a:rPr lang="sk-SK" dirty="0" err="1"/>
              <a:t>Language</a:t>
            </a:r>
            <a:r>
              <a:rPr lang="sk-SK" dirty="0"/>
              <a:t> </a:t>
            </a:r>
            <a:r>
              <a:rPr lang="sk-SK" dirty="0" err="1"/>
              <a:t>policy</a:t>
            </a:r>
            <a:r>
              <a:rPr lang="sk-SK" dirty="0"/>
              <a:t>, </a:t>
            </a:r>
            <a:r>
              <a:rPr lang="sk-SK" dirty="0" err="1"/>
              <a:t>dialect</a:t>
            </a:r>
            <a:r>
              <a:rPr lang="sk-SK" dirty="0"/>
              <a:t> and </a:t>
            </a:r>
            <a:r>
              <a:rPr lang="sk-SK" dirty="0" err="1"/>
              <a:t>bilingualism</a:t>
            </a:r>
            <a:r>
              <a:rPr lang="sk-SK" dirty="0"/>
              <a:t>. Nitra: </a:t>
            </a:r>
            <a:r>
              <a:rPr lang="sk-SK" dirty="0" err="1"/>
              <a:t>Arany</a:t>
            </a:r>
            <a:r>
              <a:rPr lang="sk-SK" dirty="0"/>
              <a:t> A. </a:t>
            </a:r>
            <a:r>
              <a:rPr lang="sk-SK" dirty="0" err="1"/>
              <a:t>László</a:t>
            </a:r>
            <a:r>
              <a:rPr lang="sk-SK" dirty="0"/>
              <a:t> </a:t>
            </a:r>
            <a:r>
              <a:rPr lang="sk-SK" dirty="0" err="1"/>
              <a:t>Civc</a:t>
            </a:r>
            <a:r>
              <a:rPr lang="sk-SK" dirty="0"/>
              <a:t> Association – </a:t>
            </a:r>
            <a:r>
              <a:rPr lang="sk-SK" dirty="0" err="1"/>
              <a:t>Gramma</a:t>
            </a:r>
            <a:r>
              <a:rPr lang="sk-SK" dirty="0"/>
              <a:t> </a:t>
            </a:r>
            <a:r>
              <a:rPr lang="sk-SK" dirty="0" err="1"/>
              <a:t>Language</a:t>
            </a:r>
            <a:r>
              <a:rPr lang="sk-SK" dirty="0"/>
              <a:t> Office – FF UKF. 27 – 31.</a:t>
            </a:r>
          </a:p>
          <a:p>
            <a:pPr marL="177800" indent="-177800">
              <a:lnSpc>
                <a:spcPct val="120000"/>
              </a:lnSpc>
              <a:spcBef>
                <a:spcPts val="0"/>
              </a:spcBef>
              <a:buNone/>
            </a:pPr>
            <a:r>
              <a:rPr lang="sk-SK" dirty="0"/>
              <a:t>VAŇKO, Juraj 2015: A </a:t>
            </a:r>
            <a:r>
              <a:rPr lang="sk-SK" dirty="0" err="1"/>
              <a:t>szlovák</a:t>
            </a:r>
            <a:r>
              <a:rPr lang="sk-SK" dirty="0"/>
              <a:t> </a:t>
            </a:r>
            <a:r>
              <a:rPr lang="sk-SK" dirty="0" err="1"/>
              <a:t>nyelv</a:t>
            </a:r>
            <a:r>
              <a:rPr lang="sk-SK" dirty="0"/>
              <a:t> </a:t>
            </a:r>
            <a:r>
              <a:rPr lang="sk-SK" dirty="0" err="1"/>
              <a:t>mint</a:t>
            </a:r>
            <a:r>
              <a:rPr lang="sk-SK" dirty="0"/>
              <a:t> </a:t>
            </a:r>
            <a:r>
              <a:rPr lang="sk-SK" dirty="0" err="1"/>
              <a:t>nem</a:t>
            </a:r>
            <a:r>
              <a:rPr lang="sk-SK" dirty="0"/>
              <a:t> </a:t>
            </a:r>
            <a:r>
              <a:rPr lang="sk-SK" dirty="0" err="1"/>
              <a:t>anyanyelv</a:t>
            </a:r>
            <a:r>
              <a:rPr lang="sk-SK" dirty="0"/>
              <a:t> </a:t>
            </a:r>
            <a:r>
              <a:rPr lang="sk-SK" dirty="0" err="1"/>
              <a:t>elsajátításának</a:t>
            </a:r>
            <a:r>
              <a:rPr lang="sk-SK" dirty="0"/>
              <a:t> </a:t>
            </a:r>
            <a:r>
              <a:rPr lang="sk-SK" dirty="0" err="1"/>
              <a:t>nyelvészeti</a:t>
            </a:r>
            <a:r>
              <a:rPr lang="sk-SK" dirty="0"/>
              <a:t> </a:t>
            </a:r>
            <a:r>
              <a:rPr lang="sk-SK" dirty="0" err="1"/>
              <a:t>és</a:t>
            </a:r>
            <a:r>
              <a:rPr lang="sk-SK" dirty="0"/>
              <a:t> </a:t>
            </a:r>
            <a:r>
              <a:rPr lang="sk-SK" dirty="0" err="1"/>
              <a:t>nem</a:t>
            </a:r>
            <a:r>
              <a:rPr lang="sk-SK" dirty="0"/>
              <a:t> </a:t>
            </a:r>
            <a:r>
              <a:rPr lang="sk-SK" dirty="0" err="1"/>
              <a:t>nyelvészeti</a:t>
            </a:r>
            <a:r>
              <a:rPr lang="sk-SK" dirty="0"/>
              <a:t> </a:t>
            </a:r>
            <a:r>
              <a:rPr lang="sk-SK" dirty="0" err="1"/>
              <a:t>aspektusai</a:t>
            </a:r>
            <a:r>
              <a:rPr lang="sk-SK" dirty="0"/>
              <a:t>. IN: </a:t>
            </a:r>
            <a:r>
              <a:rPr lang="sk-SK" dirty="0" err="1"/>
              <a:t>Nyelvtanulás</a:t>
            </a:r>
            <a:r>
              <a:rPr lang="sk-SK" dirty="0"/>
              <a:t> – </a:t>
            </a:r>
            <a:r>
              <a:rPr lang="sk-SK" dirty="0" err="1"/>
              <a:t>nyelvtanítás</a:t>
            </a:r>
            <a:r>
              <a:rPr lang="sk-SK" dirty="0"/>
              <a:t>. </a:t>
            </a:r>
            <a:r>
              <a:rPr lang="sk-SK" dirty="0" err="1"/>
              <a:t>Fókuszban</a:t>
            </a:r>
            <a:r>
              <a:rPr lang="sk-SK" dirty="0"/>
              <a:t> </a:t>
            </a:r>
            <a:r>
              <a:rPr lang="sk-SK" dirty="0" err="1"/>
              <a:t>az</a:t>
            </a:r>
            <a:r>
              <a:rPr lang="sk-SK" dirty="0"/>
              <a:t> </a:t>
            </a:r>
            <a:r>
              <a:rPr lang="sk-SK" dirty="0" err="1"/>
              <a:t>államnyelv</a:t>
            </a:r>
            <a:r>
              <a:rPr lang="sk-SK" dirty="0"/>
              <a:t> </a:t>
            </a:r>
            <a:r>
              <a:rPr lang="sk-SK" dirty="0" err="1"/>
              <a:t>oktatása</a:t>
            </a:r>
            <a:r>
              <a:rPr lang="sk-SK" dirty="0"/>
              <a:t> </a:t>
            </a:r>
            <a:r>
              <a:rPr lang="sk-SK" dirty="0" err="1"/>
              <a:t>kisebbségek</a:t>
            </a:r>
            <a:r>
              <a:rPr lang="sk-SK" dirty="0"/>
              <a:t> </a:t>
            </a:r>
            <a:r>
              <a:rPr lang="sk-SK" dirty="0" err="1"/>
              <a:t>számára</a:t>
            </a:r>
            <a:r>
              <a:rPr lang="sk-SK" dirty="0"/>
              <a:t>. Nitra: FF UKF. 69 – 82.</a:t>
            </a:r>
          </a:p>
          <a:p>
            <a:pPr marL="177800" indent="-177800">
              <a:lnSpc>
                <a:spcPct val="120000"/>
              </a:lnSpc>
              <a:spcBef>
                <a:spcPts val="0"/>
              </a:spcBef>
              <a:buNone/>
            </a:pPr>
            <a:r>
              <a:rPr lang="sk-SK" dirty="0"/>
              <a:t>VÖRÖS </a:t>
            </a:r>
            <a:r>
              <a:rPr lang="sk-SK" dirty="0" err="1"/>
              <a:t>Ottó</a:t>
            </a:r>
            <a:r>
              <a:rPr lang="sk-SK" dirty="0"/>
              <a:t> 2002: </a:t>
            </a:r>
            <a:r>
              <a:rPr lang="sk-SK" dirty="0" err="1"/>
              <a:t>Nemzetiségi</a:t>
            </a:r>
            <a:r>
              <a:rPr lang="sk-SK" dirty="0"/>
              <a:t> </a:t>
            </a:r>
            <a:r>
              <a:rPr lang="sk-SK" dirty="0" err="1"/>
              <a:t>iskolák</a:t>
            </a:r>
            <a:r>
              <a:rPr lang="sk-SK" dirty="0"/>
              <a:t> – Euro-</a:t>
            </a:r>
            <a:r>
              <a:rPr lang="sk-SK" dirty="0" err="1"/>
              <a:t>iskolák</a:t>
            </a:r>
            <a:r>
              <a:rPr lang="sk-SK" dirty="0"/>
              <a:t>. </a:t>
            </a:r>
            <a:r>
              <a:rPr lang="sk-SK" dirty="0" err="1"/>
              <a:t>Nemzetiségi</a:t>
            </a:r>
            <a:r>
              <a:rPr lang="sk-SK" dirty="0"/>
              <a:t> </a:t>
            </a:r>
            <a:r>
              <a:rPr lang="sk-SK" dirty="0" err="1"/>
              <a:t>iskolák</a:t>
            </a:r>
            <a:r>
              <a:rPr lang="sk-SK" dirty="0"/>
              <a:t> – </a:t>
            </a:r>
            <a:r>
              <a:rPr lang="sk-SK" dirty="0" err="1"/>
              <a:t>kétnyelvű</a:t>
            </a:r>
            <a:r>
              <a:rPr lang="sk-SK" dirty="0"/>
              <a:t> </a:t>
            </a:r>
            <a:r>
              <a:rPr lang="sk-SK" dirty="0" err="1"/>
              <a:t>oktatás</a:t>
            </a:r>
            <a:r>
              <a:rPr lang="sk-SK" dirty="0"/>
              <a:t>. </a:t>
            </a:r>
            <a:r>
              <a:rPr lang="sk-SK" dirty="0" err="1"/>
              <a:t>Pilisvörösvár</a:t>
            </a:r>
            <a:r>
              <a:rPr lang="sk-SK" dirty="0"/>
              <a:t>–</a:t>
            </a:r>
            <a:r>
              <a:rPr lang="sk-SK" dirty="0" err="1"/>
              <a:t>Graz</a:t>
            </a:r>
            <a:r>
              <a:rPr lang="sk-SK" dirty="0"/>
              <a:t>: </a:t>
            </a:r>
            <a:r>
              <a:rPr lang="sk-SK" dirty="0" err="1"/>
              <a:t>Muravidék</a:t>
            </a:r>
            <a:r>
              <a:rPr lang="sk-SK" dirty="0"/>
              <a:t> </a:t>
            </a:r>
            <a:r>
              <a:rPr lang="sk-SK" dirty="0" err="1"/>
              <a:t>Baráti</a:t>
            </a:r>
            <a:r>
              <a:rPr lang="sk-SK" dirty="0"/>
              <a:t> </a:t>
            </a:r>
            <a:r>
              <a:rPr lang="sk-SK" dirty="0" err="1"/>
              <a:t>Kör</a:t>
            </a:r>
            <a:r>
              <a:rPr lang="sk-SK" dirty="0"/>
              <a:t> </a:t>
            </a:r>
            <a:r>
              <a:rPr lang="sk-SK" dirty="0" err="1"/>
              <a:t>Kulturális</a:t>
            </a:r>
            <a:r>
              <a:rPr lang="sk-SK" dirty="0"/>
              <a:t> </a:t>
            </a:r>
            <a:r>
              <a:rPr lang="sk-SK" dirty="0" err="1"/>
              <a:t>Egyesület</a:t>
            </a:r>
            <a:r>
              <a:rPr lang="sk-SK" dirty="0"/>
              <a:t>. 98 – 102. </a:t>
            </a:r>
          </a:p>
          <a:p>
            <a:pPr marL="177800" indent="-177800">
              <a:lnSpc>
                <a:spcPct val="120000"/>
              </a:lnSpc>
              <a:spcBef>
                <a:spcPts val="0"/>
              </a:spcBef>
              <a:buNone/>
            </a:pPr>
            <a:r>
              <a:rPr lang="en-US" dirty="0"/>
              <a:t>VÖRÖS </a:t>
            </a:r>
            <a:r>
              <a:rPr lang="en-US" dirty="0" err="1"/>
              <a:t>Ottó</a:t>
            </a:r>
            <a:r>
              <a:rPr lang="en-US" dirty="0"/>
              <a:t> 2009: </a:t>
            </a:r>
            <a:r>
              <a:rPr lang="en-US" dirty="0" err="1"/>
              <a:t>Gondolatok</a:t>
            </a:r>
            <a:r>
              <a:rPr lang="en-US" dirty="0"/>
              <a:t> a </a:t>
            </a:r>
            <a:r>
              <a:rPr lang="en-US" dirty="0" err="1"/>
              <a:t>Kárpát-medencei</a:t>
            </a:r>
            <a:r>
              <a:rPr lang="en-US" dirty="0"/>
              <a:t> </a:t>
            </a:r>
            <a:r>
              <a:rPr lang="en-US" dirty="0" err="1"/>
              <a:t>magyar</a:t>
            </a:r>
            <a:r>
              <a:rPr lang="en-US" dirty="0"/>
              <a:t> – </a:t>
            </a:r>
            <a:r>
              <a:rPr lang="en-US" dirty="0" err="1"/>
              <a:t>nem</a:t>
            </a:r>
            <a:r>
              <a:rPr lang="en-US" dirty="0"/>
              <a:t> </a:t>
            </a:r>
            <a:r>
              <a:rPr lang="en-US" dirty="0" err="1"/>
              <a:t>magyar</a:t>
            </a:r>
            <a:r>
              <a:rPr lang="en-US" dirty="0"/>
              <a:t> </a:t>
            </a:r>
            <a:r>
              <a:rPr lang="en-US" dirty="0" err="1"/>
              <a:t>kétnyelvűség</a:t>
            </a:r>
            <a:r>
              <a:rPr lang="en-US" dirty="0"/>
              <a:t> </a:t>
            </a:r>
            <a:r>
              <a:rPr lang="en-US" dirty="0" err="1"/>
              <a:t>és</a:t>
            </a:r>
            <a:r>
              <a:rPr lang="en-US" dirty="0"/>
              <a:t> </a:t>
            </a:r>
            <a:r>
              <a:rPr lang="en-US" dirty="0" err="1"/>
              <a:t>oktatás</a:t>
            </a:r>
            <a:r>
              <a:rPr lang="en-US" dirty="0"/>
              <a:t> </a:t>
            </a:r>
            <a:r>
              <a:rPr lang="en-US" dirty="0" err="1"/>
              <a:t>nyelvpolitikai</a:t>
            </a:r>
            <a:r>
              <a:rPr lang="en-US" dirty="0"/>
              <a:t> </a:t>
            </a:r>
            <a:r>
              <a:rPr lang="en-US" dirty="0" err="1"/>
              <a:t>és</a:t>
            </a:r>
            <a:r>
              <a:rPr lang="en-US" dirty="0"/>
              <a:t> </a:t>
            </a:r>
            <a:r>
              <a:rPr lang="en-US" dirty="0" err="1"/>
              <a:t>államelméleti</a:t>
            </a:r>
            <a:r>
              <a:rPr lang="en-US" dirty="0"/>
              <a:t> </a:t>
            </a:r>
            <a:r>
              <a:rPr lang="en-US" dirty="0" err="1"/>
              <a:t>összefüggéseiről</a:t>
            </a:r>
            <a:r>
              <a:rPr lang="en-US" dirty="0"/>
              <a:t>. IN: „</a:t>
            </a:r>
            <a:r>
              <a:rPr lang="en-US" dirty="0" err="1"/>
              <a:t>Oktatás</a:t>
            </a:r>
            <a:r>
              <a:rPr lang="en-US" dirty="0"/>
              <a:t> – </a:t>
            </a:r>
            <a:r>
              <a:rPr lang="en-US" dirty="0" err="1"/>
              <a:t>Tudomány</a:t>
            </a:r>
            <a:r>
              <a:rPr lang="en-US" dirty="0"/>
              <a:t> – </a:t>
            </a:r>
            <a:r>
              <a:rPr lang="en-US" dirty="0" err="1"/>
              <a:t>Társadalom</a:t>
            </a:r>
            <a:r>
              <a:rPr lang="en-US" dirty="0"/>
              <a:t>”. A </a:t>
            </a:r>
            <a:r>
              <a:rPr lang="en-US" dirty="0" err="1"/>
              <a:t>Selye</a:t>
            </a:r>
            <a:r>
              <a:rPr lang="en-US" dirty="0"/>
              <a:t> </a:t>
            </a:r>
            <a:r>
              <a:rPr lang="en-US" dirty="0" err="1"/>
              <a:t>János</a:t>
            </a:r>
            <a:r>
              <a:rPr lang="en-US" dirty="0"/>
              <a:t> </a:t>
            </a:r>
            <a:r>
              <a:rPr lang="en-US" dirty="0" err="1"/>
              <a:t>Egyetem</a:t>
            </a:r>
            <a:r>
              <a:rPr lang="en-US" dirty="0"/>
              <a:t> I. </a:t>
            </a:r>
            <a:r>
              <a:rPr lang="en-US" dirty="0" err="1"/>
              <a:t>Nemzetközi</a:t>
            </a:r>
            <a:r>
              <a:rPr lang="en-US" dirty="0"/>
              <a:t> </a:t>
            </a:r>
            <a:r>
              <a:rPr lang="en-US" dirty="0" err="1"/>
              <a:t>Tudományos</a:t>
            </a:r>
            <a:r>
              <a:rPr lang="en-US" dirty="0"/>
              <a:t> </a:t>
            </a:r>
            <a:r>
              <a:rPr lang="en-US" dirty="0" err="1"/>
              <a:t>konferenciája</a:t>
            </a:r>
            <a:r>
              <a:rPr lang="en-US" dirty="0"/>
              <a:t>. </a:t>
            </a:r>
            <a:r>
              <a:rPr lang="en-US" dirty="0" err="1"/>
              <a:t>Komárno</a:t>
            </a:r>
            <a:r>
              <a:rPr lang="en-US" dirty="0"/>
              <a:t>: UJS.</a:t>
            </a:r>
            <a:endParaRPr lang="sk-SK" dirty="0"/>
          </a:p>
          <a:p>
            <a:pPr marL="0" indent="0">
              <a:buNone/>
            </a:pPr>
            <a:endParaRPr lang="sk-SK" dirty="0"/>
          </a:p>
        </p:txBody>
      </p:sp>
    </p:spTree>
    <p:extLst>
      <p:ext uri="{BB962C8B-B14F-4D97-AF65-F5344CB8AC3E}">
        <p14:creationId xmlns:p14="http://schemas.microsoft.com/office/powerpoint/2010/main" val="123284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76792"/>
            <a:ext cx="10515600" cy="1325563"/>
          </a:xfrm>
        </p:spPr>
        <p:txBody>
          <a:bodyPr>
            <a:normAutofit/>
          </a:bodyPr>
          <a:lstStyle/>
          <a:p>
            <a:r>
              <a:rPr lang="hu-HU" sz="4000" b="1" dirty="0" err="1" smtClean="0">
                <a:latin typeface="+mn-lt"/>
              </a:rPr>
              <a:t>Slovenské</a:t>
            </a:r>
            <a:r>
              <a:rPr lang="hu-HU" sz="4000" b="1" dirty="0" smtClean="0">
                <a:latin typeface="+mn-lt"/>
              </a:rPr>
              <a:t> </a:t>
            </a:r>
            <a:r>
              <a:rPr lang="hu-HU" sz="4000" b="1" dirty="0" err="1" smtClean="0">
                <a:latin typeface="+mn-lt"/>
              </a:rPr>
              <a:t>národnostné</a:t>
            </a:r>
            <a:r>
              <a:rPr lang="hu-HU" sz="4000" b="1" dirty="0" smtClean="0">
                <a:latin typeface="+mn-lt"/>
              </a:rPr>
              <a:t> </a:t>
            </a:r>
            <a:r>
              <a:rPr lang="hu-HU" sz="4000" b="1" dirty="0" err="1" smtClean="0">
                <a:latin typeface="+mn-lt"/>
              </a:rPr>
              <a:t>vysoké</a:t>
            </a:r>
            <a:r>
              <a:rPr lang="hu-HU" sz="4000" b="1" dirty="0" smtClean="0">
                <a:latin typeface="+mn-lt"/>
              </a:rPr>
              <a:t> </a:t>
            </a:r>
            <a:r>
              <a:rPr lang="hu-HU" sz="4000" b="1" dirty="0" err="1" smtClean="0">
                <a:latin typeface="+mn-lt"/>
              </a:rPr>
              <a:t>školstvo</a:t>
            </a:r>
            <a:r>
              <a:rPr lang="hu-HU" sz="4000" b="1" dirty="0" smtClean="0">
                <a:latin typeface="+mn-lt"/>
              </a:rPr>
              <a:t> </a:t>
            </a:r>
            <a:br>
              <a:rPr lang="hu-HU" sz="4000" b="1" dirty="0" smtClean="0">
                <a:latin typeface="+mn-lt"/>
              </a:rPr>
            </a:br>
            <a:r>
              <a:rPr lang="hu-HU" sz="4000" b="1" dirty="0" smtClean="0">
                <a:latin typeface="+mn-lt"/>
              </a:rPr>
              <a:t>v </a:t>
            </a:r>
            <a:r>
              <a:rPr lang="hu-HU" sz="4000" b="1" dirty="0" err="1" smtClean="0">
                <a:latin typeface="+mn-lt"/>
              </a:rPr>
              <a:t>Maďarsku</a:t>
            </a:r>
            <a:endParaRPr lang="hu-HU" sz="4000" b="1" dirty="0">
              <a:latin typeface="+mn-lt"/>
            </a:endParaRPr>
          </a:p>
        </p:txBody>
      </p:sp>
      <p:sp>
        <p:nvSpPr>
          <p:cNvPr id="3" name="Zástupný symbol obsahu 2"/>
          <p:cNvSpPr>
            <a:spLocks noGrp="1"/>
          </p:cNvSpPr>
          <p:nvPr>
            <p:ph idx="1"/>
          </p:nvPr>
        </p:nvSpPr>
        <p:spPr>
          <a:xfrm>
            <a:off x="838200" y="2037292"/>
            <a:ext cx="10515600" cy="4351338"/>
          </a:xfrm>
        </p:spPr>
        <p:txBody>
          <a:bodyPr>
            <a:normAutofit/>
          </a:bodyPr>
          <a:lstStyle/>
          <a:p>
            <a:pPr>
              <a:lnSpc>
                <a:spcPct val="100000"/>
              </a:lnSpc>
            </a:pPr>
            <a:r>
              <a:rPr lang="sk-SK" sz="2400" dirty="0" smtClean="0"/>
              <a:t>Katedry slovenského jazyka a literatúry </a:t>
            </a:r>
            <a:r>
              <a:rPr lang="sk-SK" sz="2400" dirty="0"/>
              <a:t>integrované do národnostného alebo slavistického inštitútu</a:t>
            </a:r>
            <a:r>
              <a:rPr lang="sk-SK" sz="2400" dirty="0" smtClean="0"/>
              <a:t> </a:t>
            </a:r>
            <a:r>
              <a:rPr lang="sk-SK" sz="2400" dirty="0"/>
              <a:t>fungujú </a:t>
            </a:r>
            <a:r>
              <a:rPr lang="sk-SK" sz="2400" dirty="0" smtClean="0"/>
              <a:t>v Segedíne (SZTE JGYPK), Budapešti (ELTE), v </a:t>
            </a:r>
            <a:r>
              <a:rPr lang="sk-SK" sz="2400" dirty="0" err="1"/>
              <a:t>Sarvaši</a:t>
            </a:r>
            <a:r>
              <a:rPr lang="sk-SK" sz="2400" dirty="0"/>
              <a:t> (sem integrovali </a:t>
            </a:r>
            <a:r>
              <a:rPr lang="sk-SK" sz="2400" dirty="0" smtClean="0"/>
              <a:t>katedru v </a:t>
            </a:r>
            <a:r>
              <a:rPr lang="sk-SK" sz="2400" dirty="0" err="1" smtClean="0"/>
              <a:t>Békešskej</a:t>
            </a:r>
            <a:r>
              <a:rPr lang="sk-SK" sz="2400" dirty="0" smtClean="0"/>
              <a:t> Čabe) a v Ostrihome. V </a:t>
            </a:r>
            <a:r>
              <a:rPr lang="sk-SK" sz="2400" dirty="0" err="1"/>
              <a:t>Pilíšskej</a:t>
            </a:r>
            <a:r>
              <a:rPr lang="sk-SK" sz="2400" dirty="0"/>
              <a:t> </a:t>
            </a:r>
            <a:r>
              <a:rPr lang="sk-SK" sz="2400" dirty="0" smtClean="0"/>
              <a:t>Čabe zanikol Inštitút slavistiky – Strednej Európy. </a:t>
            </a:r>
          </a:p>
          <a:p>
            <a:pPr>
              <a:lnSpc>
                <a:spcPct val="100000"/>
              </a:lnSpc>
            </a:pPr>
            <a:r>
              <a:rPr lang="sk-SK" sz="2400" dirty="0" smtClean="0"/>
              <a:t>Pedagógovia </a:t>
            </a:r>
            <a:r>
              <a:rPr lang="sk-SK" sz="2400" dirty="0"/>
              <a:t>okrem pedagogickej výchovy učiteľov slovenčiny publikujú, organizujú i navštevujú konferencie v prospech upevnenia vedeckého života a slovenského školstva v Maďarsku. Aj vo vysokom školstve však cítiť podobnú jazykovú situáciu ako vo verejnom školstve: slovenčinu používajú len v odbornom, školskom prostredí, resp. v daných situáciách.</a:t>
            </a:r>
            <a:endParaRPr lang="hu-HU" sz="2400" dirty="0"/>
          </a:p>
        </p:txBody>
      </p:sp>
    </p:spTree>
    <p:extLst>
      <p:ext uri="{BB962C8B-B14F-4D97-AF65-F5344CB8AC3E}">
        <p14:creationId xmlns:p14="http://schemas.microsoft.com/office/powerpoint/2010/main" val="375433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hu-HU" b="1" dirty="0" err="1">
                <a:solidFill>
                  <a:schemeClr val="accent1">
                    <a:lumMod val="75000"/>
                  </a:schemeClr>
                </a:solidFill>
              </a:rPr>
              <a:t>Časť</a:t>
            </a:r>
            <a:r>
              <a:rPr lang="hu-HU" b="1" dirty="0">
                <a:solidFill>
                  <a:schemeClr val="accent1">
                    <a:lumMod val="75000"/>
                  </a:schemeClr>
                </a:solidFill>
              </a:rPr>
              <a:t> </a:t>
            </a:r>
            <a:r>
              <a:rPr lang="hu-HU" b="1" dirty="0" smtClean="0">
                <a:solidFill>
                  <a:schemeClr val="accent1">
                    <a:lumMod val="75000"/>
                  </a:schemeClr>
                </a:solidFill>
              </a:rPr>
              <a:t>B </a:t>
            </a:r>
            <a:r>
              <a:rPr lang="hu-HU" b="1" dirty="0">
                <a:solidFill>
                  <a:schemeClr val="accent1">
                    <a:lumMod val="75000"/>
                  </a:schemeClr>
                </a:solidFill>
              </a:rPr>
              <a:t/>
            </a:r>
            <a:br>
              <a:rPr lang="hu-HU" b="1" dirty="0">
                <a:solidFill>
                  <a:schemeClr val="accent1">
                    <a:lumMod val="75000"/>
                  </a:schemeClr>
                </a:solidFill>
              </a:rPr>
            </a:br>
            <a:r>
              <a:rPr lang="hu-HU" b="1" dirty="0" err="1" smtClean="0">
                <a:solidFill>
                  <a:schemeClr val="accent1">
                    <a:lumMod val="75000"/>
                  </a:schemeClr>
                </a:solidFill>
              </a:rPr>
              <a:t>Výskumy</a:t>
            </a:r>
            <a:endParaRPr lang="sk-SK" dirty="0"/>
          </a:p>
        </p:txBody>
      </p:sp>
      <p:sp>
        <p:nvSpPr>
          <p:cNvPr id="3" name="Zástupný symbol obsahu 2"/>
          <p:cNvSpPr>
            <a:spLocks noGrp="1"/>
          </p:cNvSpPr>
          <p:nvPr>
            <p:ph idx="1"/>
          </p:nvPr>
        </p:nvSpPr>
        <p:spPr>
          <a:xfrm>
            <a:off x="838200" y="1825624"/>
            <a:ext cx="10515600" cy="4845631"/>
          </a:xfrm>
        </p:spPr>
        <p:txBody>
          <a:bodyPr>
            <a:normAutofit/>
          </a:bodyPr>
          <a:lstStyle/>
          <a:p>
            <a:r>
              <a:rPr lang="sk-SK" dirty="0"/>
              <a:t>SIMON </a:t>
            </a:r>
            <a:r>
              <a:rPr lang="sk-SK" dirty="0" err="1"/>
              <a:t>Szabolcs</a:t>
            </a:r>
            <a:r>
              <a:rPr lang="sk-SK" dirty="0"/>
              <a:t> </a:t>
            </a:r>
            <a:r>
              <a:rPr lang="sk-SK" dirty="0" smtClean="0"/>
              <a:t>2015: </a:t>
            </a:r>
            <a:r>
              <a:rPr lang="sk-SK" dirty="0"/>
              <a:t>Ideológia a </a:t>
            </a:r>
            <a:r>
              <a:rPr lang="sk-SK" dirty="0" err="1"/>
              <a:t>tankönyvekben</a:t>
            </a:r>
            <a:r>
              <a:rPr lang="sk-SK" dirty="0"/>
              <a:t> </a:t>
            </a:r>
            <a:r>
              <a:rPr lang="sk-SK" dirty="0" err="1"/>
              <a:t>és</a:t>
            </a:r>
            <a:r>
              <a:rPr lang="sk-SK" dirty="0"/>
              <a:t> a </a:t>
            </a:r>
            <a:r>
              <a:rPr lang="sk-SK" dirty="0" err="1"/>
              <a:t>tantervekben</a:t>
            </a:r>
            <a:r>
              <a:rPr lang="sk-SK" dirty="0"/>
              <a:t>. IN: </a:t>
            </a:r>
            <a:r>
              <a:rPr lang="sk-SK" dirty="0" err="1"/>
              <a:t>Innováció</a:t>
            </a:r>
            <a:r>
              <a:rPr lang="sk-SK" dirty="0"/>
              <a:t> </a:t>
            </a:r>
            <a:r>
              <a:rPr lang="sk-SK" dirty="0" err="1"/>
              <a:t>és</a:t>
            </a:r>
            <a:r>
              <a:rPr lang="sk-SK" dirty="0"/>
              <a:t> </a:t>
            </a:r>
            <a:r>
              <a:rPr lang="sk-SK" dirty="0" err="1"/>
              <a:t>kreativitás</a:t>
            </a:r>
            <a:r>
              <a:rPr lang="sk-SK" dirty="0"/>
              <a:t> </a:t>
            </a:r>
            <a:r>
              <a:rPr lang="sk-SK" dirty="0" err="1"/>
              <a:t>az</a:t>
            </a:r>
            <a:r>
              <a:rPr lang="sk-SK" dirty="0"/>
              <a:t> </a:t>
            </a:r>
            <a:r>
              <a:rPr lang="sk-SK" dirty="0" err="1"/>
              <a:t>oktatásban</a:t>
            </a:r>
            <a:r>
              <a:rPr lang="sk-SK" dirty="0"/>
              <a:t> </a:t>
            </a:r>
            <a:r>
              <a:rPr lang="sk-SK" dirty="0" err="1"/>
              <a:t>és</a:t>
            </a:r>
            <a:r>
              <a:rPr lang="sk-SK" dirty="0"/>
              <a:t> a </a:t>
            </a:r>
            <a:r>
              <a:rPr lang="sk-SK" dirty="0" err="1"/>
              <a:t>tudományban</a:t>
            </a:r>
            <a:r>
              <a:rPr lang="sk-SK" dirty="0"/>
              <a:t>. </a:t>
            </a:r>
            <a:endParaRPr lang="sk-SK" dirty="0" smtClean="0"/>
          </a:p>
          <a:p>
            <a:r>
              <a:rPr lang="hu-HU" dirty="0" smtClean="0"/>
              <a:t>LŐRINCZ Gábor 2019: A nyelvi tévhitek megjelenése különböző tankönyvvariánsokban. </a:t>
            </a:r>
            <a:r>
              <a:rPr lang="hu-HU" dirty="0" err="1" smtClean="0"/>
              <a:t>In</a:t>
            </a:r>
            <a:r>
              <a:rPr lang="hu-HU" dirty="0" smtClean="0"/>
              <a:t>: </a:t>
            </a:r>
            <a:r>
              <a:rPr lang="hu-HU" i="1" dirty="0" smtClean="0"/>
              <a:t>A nyelv perspektívája az oktatásban.</a:t>
            </a:r>
            <a:r>
              <a:rPr lang="hu-HU" dirty="0" smtClean="0"/>
              <a:t> </a:t>
            </a:r>
          </a:p>
          <a:p>
            <a:r>
              <a:rPr lang="hu-HU" dirty="0" smtClean="0"/>
              <a:t>TÓTH </a:t>
            </a:r>
            <a:r>
              <a:rPr lang="hu-HU" dirty="0"/>
              <a:t>Sándor János </a:t>
            </a:r>
            <a:r>
              <a:rPr lang="sk-SK" dirty="0"/>
              <a:t>2008: Slovenčina v školách v Maďarsku. IN: </a:t>
            </a:r>
            <a:r>
              <a:rPr lang="sk-SK" i="1" dirty="0"/>
              <a:t>Slováci v zahraničí</a:t>
            </a:r>
            <a:r>
              <a:rPr lang="sk-SK" dirty="0"/>
              <a:t> 25. Martin: Matica slovenská. 161 – 181. </a:t>
            </a:r>
            <a:endParaRPr lang="sk-SK" dirty="0" smtClean="0"/>
          </a:p>
          <a:p>
            <a:r>
              <a:rPr lang="hu-HU" dirty="0" smtClean="0"/>
              <a:t>TÓTH </a:t>
            </a:r>
            <a:r>
              <a:rPr lang="hu-HU" dirty="0"/>
              <a:t>Sándor János </a:t>
            </a:r>
            <a:r>
              <a:rPr lang="sk-SK" dirty="0"/>
              <a:t>2015: Jazykový obraz v učebniciach slovenčiny a maďarčiny ako cudzieho jazyka IN: </a:t>
            </a:r>
            <a:r>
              <a:rPr lang="sk-SK" i="1" dirty="0"/>
              <a:t>Jazyk v politických, ideologických a interkultúrnych vzťahoch. </a:t>
            </a:r>
            <a:r>
              <a:rPr lang="sk-SK" i="1" dirty="0" err="1"/>
              <a:t>Sociolinguistica</a:t>
            </a:r>
            <a:r>
              <a:rPr lang="sk-SK" i="1" dirty="0"/>
              <a:t> </a:t>
            </a:r>
            <a:r>
              <a:rPr lang="sk-SK" i="1" dirty="0" err="1"/>
              <a:t>Slovaca</a:t>
            </a:r>
            <a:r>
              <a:rPr lang="sk-SK" i="1" dirty="0"/>
              <a:t> </a:t>
            </a:r>
            <a:r>
              <a:rPr lang="sk-SK" dirty="0"/>
              <a:t>8. </a:t>
            </a:r>
            <a:r>
              <a:rPr lang="sk-SK" dirty="0" smtClean="0"/>
              <a:t>161–176</a:t>
            </a:r>
            <a:r>
              <a:rPr lang="sk-SK" dirty="0"/>
              <a:t>.</a:t>
            </a:r>
            <a:r>
              <a:rPr lang="sk-SK" b="1" dirty="0"/>
              <a:t> </a:t>
            </a:r>
            <a:endParaRPr lang="sk-SK" b="1" dirty="0" smtClean="0"/>
          </a:p>
          <a:p>
            <a:r>
              <a:rPr lang="sk-SK" dirty="0" smtClean="0"/>
              <a:t>TUSKA </a:t>
            </a:r>
            <a:r>
              <a:rPr lang="sk-SK" dirty="0" err="1"/>
              <a:t>Tünde</a:t>
            </a:r>
            <a:r>
              <a:rPr lang="sk-SK" dirty="0"/>
              <a:t> 2016: Slovenský jazyk v univerzitnom bilingválnom prostredí. </a:t>
            </a:r>
            <a:r>
              <a:rPr lang="sk-SK" dirty="0" err="1"/>
              <a:t>Békešská</a:t>
            </a:r>
            <a:r>
              <a:rPr lang="sk-SK" dirty="0"/>
              <a:t> Čaba, </a:t>
            </a:r>
            <a:r>
              <a:rPr lang="sk-SK" dirty="0" smtClean="0"/>
              <a:t>VÚSM</a:t>
            </a:r>
            <a:endParaRPr lang="sk-SK" dirty="0"/>
          </a:p>
        </p:txBody>
      </p:sp>
    </p:spTree>
    <p:extLst>
      <p:ext uri="{BB962C8B-B14F-4D97-AF65-F5344CB8AC3E}">
        <p14:creationId xmlns:p14="http://schemas.microsoft.com/office/powerpoint/2010/main" val="51758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hu-HU" sz="3600" i="1" dirty="0" err="1" smtClean="0"/>
              <a:t>Výskum</a:t>
            </a:r>
            <a:r>
              <a:rPr lang="hu-HU" sz="3600" i="1" dirty="0" smtClean="0"/>
              <a:t> 1: </a:t>
            </a:r>
            <a:r>
              <a:rPr lang="hu-HU" sz="3600" i="1" dirty="0"/>
              <a:t>TÓTH Sándor János </a:t>
            </a:r>
            <a:r>
              <a:rPr lang="sk-SK" sz="3600" i="1" dirty="0"/>
              <a:t>2008: Slovenčina v školách v Maďarsku. IN: Slováci v zahraničí 25. </a:t>
            </a:r>
            <a:endParaRPr lang="hu-HU" sz="3600" i="1" dirty="0"/>
          </a:p>
        </p:txBody>
      </p:sp>
      <p:sp>
        <p:nvSpPr>
          <p:cNvPr id="3" name="Zástupný symbol obsahu 2"/>
          <p:cNvSpPr>
            <a:spLocks noGrp="1"/>
          </p:cNvSpPr>
          <p:nvPr>
            <p:ph idx="1"/>
          </p:nvPr>
        </p:nvSpPr>
        <p:spPr/>
        <p:txBody>
          <a:bodyPr>
            <a:normAutofit/>
          </a:bodyPr>
          <a:lstStyle/>
          <a:p>
            <a:pPr>
              <a:lnSpc>
                <a:spcPct val="100000"/>
              </a:lnSpc>
            </a:pPr>
            <a:r>
              <a:rPr lang="sk-SK" sz="2400" dirty="0" smtClean="0"/>
              <a:t>V </a:t>
            </a:r>
            <a:r>
              <a:rPr lang="sk-SK" sz="2400" dirty="0"/>
              <a:t>prípade Slovákov v Maďarsku úloha škôl nespočíva iba vo vyučovaní jazyka, ale aj v zachovaní národnej identity. </a:t>
            </a:r>
            <a:endParaRPr lang="sk-SK" sz="2400" dirty="0" smtClean="0"/>
          </a:p>
          <a:p>
            <a:pPr>
              <a:lnSpc>
                <a:spcPct val="100000"/>
              </a:lnSpc>
            </a:pPr>
            <a:r>
              <a:rPr lang="sk-SK" sz="2400" dirty="0"/>
              <a:t>Predpokladali sme, že slovenčina sa lepšie uplatňuje tam, kde je vyučovacím jazykom viacerých predmetov a kde deti pochádzajú zo slovenského prostredia. Ďalej to, že je pravdepodobne rozdiel medzi používaním jazyka na hodinách a počas prestávok, v komunikácii medzi žiakmi a učiteľmi, medzi žiakmi, resp. učiteľmi.</a:t>
            </a:r>
            <a:endParaRPr lang="hu-HU" sz="2400" b="1" dirty="0"/>
          </a:p>
        </p:txBody>
      </p:sp>
    </p:spTree>
    <p:extLst>
      <p:ext uri="{BB962C8B-B14F-4D97-AF65-F5344CB8AC3E}">
        <p14:creationId xmlns:p14="http://schemas.microsoft.com/office/powerpoint/2010/main" val="281141729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3132</Words>
  <Application>Microsoft Office PowerPoint</Application>
  <PresentationFormat>Širokouhlá</PresentationFormat>
  <Paragraphs>350</Paragraphs>
  <Slides>63</Slides>
  <Notes>2</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63</vt:i4>
      </vt:variant>
    </vt:vector>
  </HeadingPairs>
  <TitlesOfParts>
    <vt:vector size="68" baseType="lpstr">
      <vt:lpstr>Arial</vt:lpstr>
      <vt:lpstr>Calibri</vt:lpstr>
      <vt:lpstr>Calibri Light</vt:lpstr>
      <vt:lpstr>Times New Roman</vt:lpstr>
      <vt:lpstr>Motív Office</vt:lpstr>
      <vt:lpstr>9.  Jazyk a edukácia so zameraním na viacjazyčnosť</vt:lpstr>
      <vt:lpstr>Časť A  Vstup do problematiky</vt:lpstr>
      <vt:lpstr>Bilingvizmus v školstve</vt:lpstr>
      <vt:lpstr>Štatistika – školy s vyučovacím jazykom maďarským na Slovensku (2017) - základné školy</vt:lpstr>
      <vt:lpstr>Štatistika – Školy s vyučovacím jazykom maďarským na Slovensku (2017) - stredné školy</vt:lpstr>
      <vt:lpstr>Národnostné vysoké školstvo na Slovensku</vt:lpstr>
      <vt:lpstr>Slovenské národnostné vysoké školstvo  v Maďarsku</vt:lpstr>
      <vt:lpstr>Časť B  Výskumy</vt:lpstr>
      <vt:lpstr>Výskum 1: TÓTH Sándor János 2008: Slovenčina v školách v Maďarsku. IN: Slováci v zahraničí 25. </vt:lpstr>
      <vt:lpstr>Prezentácia programu PowerPoint</vt:lpstr>
      <vt:lpstr>Predmety s vyučovacím jazykom slovenským  v Békešskej Čabe</vt:lpstr>
      <vt:lpstr>1. Podmienky vyučovania slovenčiny</vt:lpstr>
      <vt:lpstr>Prezentácia programu PowerPoint</vt:lpstr>
      <vt:lpstr>Prezentácia programu PowerPoint</vt:lpstr>
      <vt:lpstr>2. Okolnosti vyučovania slovenčiny</vt:lpstr>
      <vt:lpstr>Prezentácia programu PowerPoint</vt:lpstr>
      <vt:lpstr>Prezentácia programu PowerPoint</vt:lpstr>
      <vt:lpstr>Prezentácia programu PowerPoint</vt:lpstr>
      <vt:lpstr>Prezentácia programu PowerPoint</vt:lpstr>
      <vt:lpstr>3. Rodinné zázemie z hľadiska tradovania slovenčiny</vt:lpstr>
      <vt:lpstr>4. Používanie slovenčiny na hodinách</vt:lpstr>
      <vt:lpstr>Prezentácia programu PowerPoint</vt:lpstr>
      <vt:lpstr>Prezentácia programu PowerPoint</vt:lpstr>
      <vt:lpstr>5. Používanie slovenčiny v spontánnych situáciách</vt:lpstr>
      <vt:lpstr>Praktický prínos vedeckého poznania pri ďalšom rozvoji používania slovenského jazyka v školách  v Maďarsku</vt:lpstr>
      <vt:lpstr>Výskum 2.</vt:lpstr>
      <vt:lpstr>Ideológia v učebnici</vt:lpstr>
      <vt:lpstr>Prezentácia programu PowerPoint</vt:lpstr>
      <vt:lpstr>Prezentácia programu PowerPoint</vt:lpstr>
      <vt:lpstr>Prezentácia programu PowerPoint</vt:lpstr>
      <vt:lpstr>   Zdroj obrazu: Bolgár Katalin – Bukorné Danis Erzsébet 2012. Magyar nyelv az alapiskola 9. osztálya és a nyolcosztályos gimnázium 4. osztálya számára/ Maďarský  jazyk pre 9. ročník základnej školy a  4. ročník gymnázia  s osemročným štúdiom s vyučovacím jazykom maďarským. Bratislava: Slovenské pedagogické nakladateľstvo.  . </vt:lpstr>
      <vt:lpstr>Výskum 3.</vt:lpstr>
      <vt:lpstr>Moderné a historické učebnice slovenčiny ako cudzieho jazyka</vt:lpstr>
      <vt:lpstr>Prezentácia programu PowerPoint</vt:lpstr>
      <vt:lpstr>Prezentácia programu PowerPoint</vt:lpstr>
      <vt:lpstr>Prezentácia programu PowerPoint</vt:lpstr>
      <vt:lpstr>Cieľové skupiny učebníc</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Pramene</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Jazyk a edukácia so zameraním na viacjazyčnosť</dc:title>
  <dc:creator>user</dc:creator>
  <cp:lastModifiedBy>Vajda Barnabás</cp:lastModifiedBy>
  <cp:revision>63</cp:revision>
  <cp:lastPrinted>2018-11-14T09:46:56Z</cp:lastPrinted>
  <dcterms:created xsi:type="dcterms:W3CDTF">2018-10-20T08:46:57Z</dcterms:created>
  <dcterms:modified xsi:type="dcterms:W3CDTF">2019-12-11T09:49:34Z</dcterms:modified>
</cp:coreProperties>
</file>